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9"/>
  </p:notesMasterIdLst>
  <p:sldIdLst>
    <p:sldId id="256" r:id="rId2"/>
    <p:sldId id="406" r:id="rId3"/>
    <p:sldId id="257" r:id="rId4"/>
    <p:sldId id="259" r:id="rId5"/>
    <p:sldId id="260" r:id="rId6"/>
    <p:sldId id="395" r:id="rId7"/>
    <p:sldId id="394" r:id="rId8"/>
    <p:sldId id="398" r:id="rId9"/>
    <p:sldId id="400" r:id="rId10"/>
    <p:sldId id="401" r:id="rId11"/>
    <p:sldId id="402" r:id="rId12"/>
    <p:sldId id="403" r:id="rId13"/>
    <p:sldId id="405" r:id="rId14"/>
    <p:sldId id="404" r:id="rId15"/>
    <p:sldId id="262" r:id="rId16"/>
    <p:sldId id="263" r:id="rId17"/>
    <p:sldId id="264" r:id="rId18"/>
    <p:sldId id="265" r:id="rId19"/>
    <p:sldId id="301" r:id="rId20"/>
    <p:sldId id="386" r:id="rId21"/>
    <p:sldId id="393" r:id="rId22"/>
    <p:sldId id="389" r:id="rId23"/>
    <p:sldId id="391" r:id="rId24"/>
    <p:sldId id="392" r:id="rId25"/>
    <p:sldId id="266" r:id="rId26"/>
    <p:sldId id="267" r:id="rId27"/>
    <p:sldId id="268" r:id="rId28"/>
    <p:sldId id="269" r:id="rId29"/>
    <p:sldId id="270" r:id="rId30"/>
    <p:sldId id="272" r:id="rId31"/>
    <p:sldId id="273" r:id="rId32"/>
    <p:sldId id="274" r:id="rId33"/>
    <p:sldId id="275" r:id="rId34"/>
    <p:sldId id="277" r:id="rId35"/>
    <p:sldId id="278" r:id="rId36"/>
    <p:sldId id="399" r:id="rId37"/>
    <p:sldId id="280" r:id="rId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4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92"/>
    <p:restoredTop sz="84135"/>
  </p:normalViewPr>
  <p:slideViewPr>
    <p:cSldViewPr snapToGrid="0">
      <p:cViewPr varScale="1">
        <p:scale>
          <a:sx n="80" d="100"/>
          <a:sy n="80" d="100"/>
        </p:scale>
        <p:origin x="13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rgbClr val="313131"/>
                </a:solidFill>
                <a:latin typeface="Calibri"/>
                <a:cs typeface="Calibri"/>
              </a:rPr>
              <a:t>Door-to-door canvassing to educate about the census and tell people about where they can go to access the form online is an acceptable alternative. You can also set up a table with tablets or computers at community centers or events where people can use the technology to fill out their census.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dirty="0">
              <a:solidFill>
                <a:srgbClr val="313131"/>
              </a:solidFill>
              <a:latin typeface="Calibri"/>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6286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rgbClr val="313131"/>
                </a:solidFill>
                <a:latin typeface="Calibri"/>
                <a:cs typeface="Calibri"/>
              </a:rPr>
              <a:t>Non-census employees are not allowed to fill out another person’s form on line or on paper.</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174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rgbClr val="313131"/>
                </a:solidFill>
                <a:latin typeface="Calibri"/>
                <a:cs typeface="Calibri"/>
              </a:rPr>
              <a:t>Non-census employees are not allowed to fill out another person’s form on line or on paper.</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4971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rgbClr val="313131"/>
                </a:solidFill>
                <a:latin typeface="Calibri"/>
                <a:cs typeface="Calibri"/>
              </a:rPr>
              <a:t>Non-census employees are not allowed to fill out another person’s form on line or on paper.</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9261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dirty="0"/>
          </a:p>
        </p:txBody>
      </p:sp>
    </p:spTree>
    <p:extLst>
      <p:ext uri="{BB962C8B-B14F-4D97-AF65-F5344CB8AC3E}">
        <p14:creationId xmlns:p14="http://schemas.microsoft.com/office/powerpoint/2010/main" val="4141794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dirty="0"/>
          </a:p>
        </p:txBody>
      </p:sp>
      <p:sp>
        <p:nvSpPr>
          <p:cNvPr id="140" name="Google Shape;14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0 – 5 stats: In the 2010 Census, the net undercount rate for young children was </a:t>
            </a:r>
            <a:r>
              <a:rPr lang="en-US" b="1" dirty="0"/>
              <a:t>4.6%, more than 2.2M </a:t>
            </a:r>
            <a:r>
              <a:rPr lang="en-US" dirty="0"/>
              <a:t>in this age group were not included in the census results. This is a higher net undercount rate than for any other age group. The 0– 5 undercount has persisted since the 1990 census. The US Census Bureau estimates that </a:t>
            </a:r>
            <a:r>
              <a:rPr lang="en-US" b="1" dirty="0"/>
              <a:t>40 percent of children live in “complex” households </a:t>
            </a:r>
            <a:r>
              <a:rPr lang="en-US" dirty="0"/>
              <a:t>and attribute some of the undercount to this phenomenon.</a:t>
            </a:r>
          </a:p>
          <a:p>
            <a:pPr marL="171450" lvl="0" indent="-171450" algn="l" rtl="0">
              <a:spcBef>
                <a:spcPts val="0"/>
              </a:spcBef>
              <a:spcAft>
                <a:spcPts val="0"/>
              </a:spcAft>
              <a:buClr>
                <a:schemeClr val="dk1"/>
              </a:buClr>
              <a:buSzPts val="1200"/>
              <a:buFont typeface="Arial"/>
              <a:buChar char="•"/>
            </a:pPr>
            <a:endParaRPr dirty="0"/>
          </a:p>
          <a:p>
            <a:pPr marL="171450" lvl="0" indent="-171450" algn="l" rtl="0">
              <a:spcBef>
                <a:spcPts val="0"/>
              </a:spcBef>
              <a:spcAft>
                <a:spcPts val="0"/>
              </a:spcAft>
              <a:buClr>
                <a:schemeClr val="dk1"/>
              </a:buClr>
              <a:buSzPts val="1200"/>
              <a:buFont typeface="Arial"/>
              <a:buChar char="•"/>
            </a:pPr>
            <a:r>
              <a:rPr lang="en-US" dirty="0"/>
              <a:t>Business stats: </a:t>
            </a:r>
            <a:r>
              <a:rPr lang="en-US" b="1" dirty="0"/>
              <a:t>80 percent of US respondents trust their employers, even the disenfranchised </a:t>
            </a:r>
            <a:r>
              <a:rPr lang="en-US" dirty="0"/>
              <a:t>(Edelman Trust Barometer, 2019)</a:t>
            </a:r>
            <a:endParaRPr dirty="0"/>
          </a:p>
          <a:p>
            <a:pPr marL="0" lvl="0" indent="0" algn="l" rtl="0">
              <a:spcBef>
                <a:spcPts val="0"/>
              </a:spcBef>
              <a:spcAft>
                <a:spcPts val="0"/>
              </a:spcAft>
              <a:buClr>
                <a:schemeClr val="dk1"/>
              </a:buClr>
              <a:buSzPts val="1200"/>
              <a:buFont typeface="Arial"/>
              <a:buNone/>
            </a:pPr>
            <a:endParaRPr dirty="0"/>
          </a:p>
        </p:txBody>
      </p:sp>
      <p:sp>
        <p:nvSpPr>
          <p:cNvPr id="151" name="Google Shape;15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Mention the items on the tables</a:t>
            </a:r>
            <a:endParaRPr dirty="0"/>
          </a:p>
        </p:txBody>
      </p:sp>
      <p:sp>
        <p:nvSpPr>
          <p:cNvPr id="162" name="Google Shape;1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Including what they have to report on/how often</a:t>
            </a:r>
            <a:endParaRPr dirty="0"/>
          </a:p>
        </p:txBody>
      </p:sp>
      <p:sp>
        <p:nvSpPr>
          <p:cNvPr id="173" name="Google Shape;17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60AB38-22C0-654C-9336-D4AAB945B722}" type="slidenum">
              <a:rPr lang="en-US" smtClean="0"/>
              <a:t>20</a:t>
            </a:fld>
            <a:endParaRPr lang="en-US" dirty="0"/>
          </a:p>
        </p:txBody>
      </p:sp>
    </p:spTree>
    <p:extLst>
      <p:ext uri="{BB962C8B-B14F-4D97-AF65-F5344CB8AC3E}">
        <p14:creationId xmlns:p14="http://schemas.microsoft.com/office/powerpoint/2010/main" val="3733383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9525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1" dirty="0">
                <a:solidFill>
                  <a:srgbClr val="313131"/>
                </a:solidFill>
                <a:latin typeface="Calibri"/>
                <a:ea typeface="Calibri"/>
                <a:cs typeface="Calibri"/>
                <a:sym typeface="Calibri"/>
              </a:rPr>
              <a:t>Nonprofits are often among the most trusted messengers about the census for the communities they work in. CFSEM is fortunate </a:t>
            </a:r>
            <a:r>
              <a:rPr lang="en-US" sz="1200" b="1">
                <a:solidFill>
                  <a:srgbClr val="313131"/>
                </a:solidFill>
                <a:latin typeface="Calibri"/>
                <a:ea typeface="Calibri"/>
                <a:cs typeface="Calibri"/>
                <a:sym typeface="Calibri"/>
              </a:rPr>
              <a:t>to have </a:t>
            </a:r>
            <a:r>
              <a:rPr lang="en-US" sz="1200" b="1" dirty="0">
                <a:solidFill>
                  <a:srgbClr val="313131"/>
                </a:solidFill>
                <a:latin typeface="Calibri"/>
                <a:ea typeface="Calibri"/>
                <a:cs typeface="Calibri"/>
                <a:sym typeface="Calibri"/>
              </a:rPr>
              <a:t>existing relationships with many such organizations.</a:t>
            </a:r>
            <a:endParaRPr lang="en-US" dirty="0"/>
          </a:p>
          <a:p>
            <a:pPr marL="171450" lvl="0" indent="-95250" algn="l" rtl="0">
              <a:spcBef>
                <a:spcPts val="0"/>
              </a:spcBef>
              <a:spcAft>
                <a:spcPts val="0"/>
              </a:spcAft>
              <a:buClr>
                <a:schemeClr val="dk1"/>
              </a:buClr>
              <a:buSzPts val="1200"/>
              <a:buFont typeface="Arial"/>
              <a:buNone/>
            </a:pPr>
            <a:endParaRPr dirty="0"/>
          </a:p>
        </p:txBody>
      </p:sp>
      <p:sp>
        <p:nvSpPr>
          <p:cNvPr id="107" name="Google Shape;10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dirty="0"/>
          </a:p>
        </p:txBody>
      </p:sp>
    </p:spTree>
    <p:extLst>
      <p:ext uri="{BB962C8B-B14F-4D97-AF65-F5344CB8AC3E}">
        <p14:creationId xmlns:p14="http://schemas.microsoft.com/office/powerpoint/2010/main" val="3717227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60AB38-22C0-654C-9336-D4AAB945B722}" type="slidenum">
              <a:rPr lang="en-US" smtClean="0"/>
              <a:t>22</a:t>
            </a:fld>
            <a:endParaRPr lang="en-US" dirty="0"/>
          </a:p>
        </p:txBody>
      </p:sp>
    </p:spTree>
    <p:extLst>
      <p:ext uri="{BB962C8B-B14F-4D97-AF65-F5344CB8AC3E}">
        <p14:creationId xmlns:p14="http://schemas.microsoft.com/office/powerpoint/2010/main" val="2170183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5ecadcfc3f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g5ecadcfc3f_2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903728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Including resources and how to make presentation requests, report misinformation</a:t>
            </a:r>
            <a:endParaRPr dirty="0"/>
          </a:p>
        </p:txBody>
      </p:sp>
      <p:sp>
        <p:nvSpPr>
          <p:cNvPr id="183" name="Google Shape;18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3" name="Google Shape;19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1" name="Google Shape;20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8" name="Google Shape;20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dirty="0"/>
          </a:p>
        </p:txBody>
      </p:sp>
      <p:sp>
        <p:nvSpPr>
          <p:cNvPr id="217" name="Google Shape;2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0" name="Google Shape;2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dirty="0"/>
          </a:p>
        </p:txBody>
      </p:sp>
      <p:sp>
        <p:nvSpPr>
          <p:cNvPr id="253" name="Google Shape;25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Urban Enclaves</a:t>
            </a:r>
            <a:endParaRPr dirty="0"/>
          </a:p>
          <a:p>
            <a:pPr marL="0" lvl="0" indent="0" algn="l" rtl="0">
              <a:spcBef>
                <a:spcPts val="0"/>
              </a:spcBef>
              <a:spcAft>
                <a:spcPts val="0"/>
              </a:spcAft>
              <a:buNone/>
            </a:pPr>
            <a:r>
              <a:rPr lang="en-US" dirty="0"/>
              <a:t>Main Street Middle</a:t>
            </a:r>
            <a:endParaRPr dirty="0"/>
          </a:p>
          <a:p>
            <a:pPr marL="0" lvl="0" indent="0" algn="l" rtl="0">
              <a:spcBef>
                <a:spcPts val="0"/>
              </a:spcBef>
              <a:spcAft>
                <a:spcPts val="0"/>
              </a:spcAft>
              <a:buNone/>
            </a:pPr>
            <a:r>
              <a:rPr lang="en-US" dirty="0"/>
              <a:t>Downtown Dynamic</a:t>
            </a:r>
            <a:endParaRPr dirty="0"/>
          </a:p>
          <a:p>
            <a:pPr marL="0" lvl="0" indent="0" algn="l" rtl="0">
              <a:spcBef>
                <a:spcPts val="0"/>
              </a:spcBef>
              <a:spcAft>
                <a:spcPts val="0"/>
              </a:spcAft>
              <a:buNone/>
            </a:pPr>
            <a:r>
              <a:rPr lang="en-US" dirty="0"/>
              <a:t>Multicultural Mosaic</a:t>
            </a:r>
            <a:endParaRPr dirty="0"/>
          </a:p>
          <a:p>
            <a:pPr marL="0" lvl="0" indent="0" algn="l" rtl="0">
              <a:spcBef>
                <a:spcPts val="0"/>
              </a:spcBef>
              <a:spcAft>
                <a:spcPts val="0"/>
              </a:spcAft>
              <a:buNone/>
            </a:pPr>
            <a:r>
              <a:rPr lang="en-US" dirty="0"/>
              <a:t>Responsive Surburbia</a:t>
            </a:r>
            <a:endParaRPr dirty="0"/>
          </a:p>
          <a:p>
            <a:pPr marL="0" lvl="0" indent="0" algn="l" rtl="0">
              <a:spcBef>
                <a:spcPts val="0"/>
              </a:spcBef>
              <a:spcAft>
                <a:spcPts val="0"/>
              </a:spcAft>
              <a:buNone/>
            </a:pPr>
            <a:endParaRPr dirty="0"/>
          </a:p>
        </p:txBody>
      </p:sp>
      <p:sp>
        <p:nvSpPr>
          <p:cNvPr id="264" name="Google Shape;26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Please contact any of us for help.</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rgbClr val="313131"/>
              </a:buClr>
              <a:buSzPts val="1200"/>
              <a:buFont typeface="Arial"/>
              <a:buChar char="•"/>
            </a:pPr>
            <a:r>
              <a:rPr lang="en-US" sz="1200" dirty="0">
                <a:solidFill>
                  <a:srgbClr val="313131"/>
                </a:solidFill>
                <a:latin typeface="Arial"/>
                <a:ea typeface="Arial"/>
                <a:cs typeface="Arial"/>
                <a:sym typeface="Arial"/>
              </a:rPr>
              <a:t>Black or African American, Native Hawaiians and Pacific Islanders (NHPI), Middle Eastern or North African (MENA), Spanish (U.S. Mainland), and Chinese audiences ALL cited fear of repercussion as a top reason NOT to respond.</a:t>
            </a:r>
            <a:endParaRPr dirty="0"/>
          </a:p>
        </p:txBody>
      </p:sp>
      <p:sp>
        <p:nvSpPr>
          <p:cNvPr id="270" name="Google Shape;27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dirty="0">
                <a:solidFill>
                  <a:schemeClr val="lt1"/>
                </a:solidFill>
                <a:latin typeface="Calibri"/>
                <a:ea typeface="Calibri"/>
                <a:cs typeface="Calibri"/>
                <a:sym typeface="Calibri"/>
              </a:rPr>
              <a:t>Support for Differently Abled + Other Needs</a:t>
            </a:r>
            <a:endParaRPr lang="en-US" dirty="0"/>
          </a:p>
          <a:p>
            <a:pPr marL="0" lvl="0" indent="0" algn="l" rtl="0">
              <a:spcBef>
                <a:spcPts val="0"/>
              </a:spcBef>
              <a:spcAft>
                <a:spcPts val="0"/>
              </a:spcAft>
              <a:buNone/>
            </a:pPr>
            <a:endParaRPr dirty="0"/>
          </a:p>
        </p:txBody>
      </p:sp>
      <p:sp>
        <p:nvSpPr>
          <p:cNvPr id="294" name="Google Shape;29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2" name="Google Shape;30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2" name="Google Shape;30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2645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5" name="Google Shape;31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Go around the room and introduce yourselves. Please tell us your name, your organization, and tell us one thing you consider to be your super power.</a:t>
            </a:r>
            <a:endParaRPr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6" name="Google Shape;1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rgbClr val="313131"/>
                </a:solidFill>
                <a:latin typeface="Calibri"/>
                <a:cs typeface="Calibri"/>
              </a:rPr>
              <a:t>The census bureau will conduct follow-up to households that have not completed the census May to July 2020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7526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rgbClr val="313131"/>
                </a:solidFill>
                <a:latin typeface="Calibri"/>
                <a:cs typeface="Calibri"/>
              </a:rPr>
              <a:t>Households will receive their first mailing encouraging self-response in March 2020. If they have not responded they will get a reminder postcard, reminder letter &amp; paper questionnaire, followed by a final reminder postcard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3887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rgbClr val="313131"/>
                </a:solidFill>
                <a:latin typeface="Calibri"/>
                <a:cs typeface="Calibri"/>
              </a:rPr>
              <a:t>Non-census employees are not allowed to fill out another person’s form on line or on paper.</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9089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rgbClr val="313131"/>
                </a:solidFill>
                <a:latin typeface="Calibri"/>
                <a:cs typeface="Calibri"/>
              </a:rPr>
              <a:t>The Citizenship Question will NOT be on the census.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8919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1016002"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1199" y="1143001"/>
            <a:ext cx="5260623" cy="315806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2213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hyperlink" Target="http://www.becountedmi2020.com/"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mailto:ntsai@mnaonline.org"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mary@earlyworksllc.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mailto:mobo@earlyworksllc.com" TargetMode="External"/><Relationship Id="rId5" Type="http://schemas.openxmlformats.org/officeDocument/2006/relationships/hyperlink" Target="mailto:labma@cfsem.org" TargetMode="External"/><Relationship Id="rId4" Type="http://schemas.openxmlformats.org/officeDocument/2006/relationships/hyperlink" Target="mailto:MSmiley@cfsem.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p:nvPr/>
        </p:nvSpPr>
        <p:spPr>
          <a:xfrm>
            <a:off x="0" y="0"/>
            <a:ext cx="12192000" cy="4203700"/>
          </a:xfrm>
          <a:prstGeom prst="rect">
            <a:avLst/>
          </a:prstGeom>
          <a:solidFill>
            <a:srgbClr val="4A772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90" name="Google Shape;90;p13"/>
          <p:cNvSpPr txBox="1">
            <a:spLocks noGrp="1"/>
          </p:cNvSpPr>
          <p:nvPr>
            <p:ph type="ctrTitle"/>
          </p:nvPr>
        </p:nvSpPr>
        <p:spPr>
          <a:xfrm>
            <a:off x="988944" y="261240"/>
            <a:ext cx="9144000" cy="256147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6400"/>
              <a:buFont typeface="Calibri"/>
              <a:buNone/>
            </a:pPr>
            <a:r>
              <a:rPr lang="en-US" sz="6400" b="1" dirty="0">
                <a:solidFill>
                  <a:schemeClr val="lt1"/>
                </a:solidFill>
                <a:latin typeface="Calibri"/>
                <a:ea typeface="Calibri"/>
                <a:cs typeface="Calibri"/>
                <a:sym typeface="Calibri"/>
              </a:rPr>
              <a:t>Welcome to Southeast Michigan Counts 2020</a:t>
            </a:r>
            <a:br>
              <a:rPr lang="en-US" sz="6400" b="1" dirty="0">
                <a:solidFill>
                  <a:schemeClr val="lt1"/>
                </a:solidFill>
                <a:latin typeface="Calibri"/>
                <a:ea typeface="Calibri"/>
                <a:cs typeface="Calibri"/>
                <a:sym typeface="Calibri"/>
              </a:rPr>
            </a:br>
            <a:r>
              <a:rPr lang="en-US" sz="2800" b="1" dirty="0">
                <a:solidFill>
                  <a:schemeClr val="lt1"/>
                </a:solidFill>
                <a:latin typeface="Calibri"/>
                <a:ea typeface="Calibri"/>
                <a:cs typeface="Calibri"/>
                <a:sym typeface="Calibri"/>
              </a:rPr>
              <a:t>Inaugural Grantee Convening</a:t>
            </a:r>
            <a:endParaRPr sz="6400" b="1" dirty="0">
              <a:solidFill>
                <a:schemeClr val="lt1"/>
              </a:solidFill>
              <a:latin typeface="Calibri"/>
              <a:ea typeface="Calibri"/>
              <a:cs typeface="Calibri"/>
              <a:sym typeface="Calibri"/>
            </a:endParaRPr>
          </a:p>
        </p:txBody>
      </p:sp>
      <p:sp>
        <p:nvSpPr>
          <p:cNvPr id="91" name="Google Shape;91;p13"/>
          <p:cNvSpPr txBox="1">
            <a:spLocks noGrp="1"/>
          </p:cNvSpPr>
          <p:nvPr>
            <p:ph type="subTitle" idx="1"/>
          </p:nvPr>
        </p:nvSpPr>
        <p:spPr>
          <a:xfrm>
            <a:off x="10862631" y="5942963"/>
            <a:ext cx="1148747" cy="61356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r>
              <a:rPr lang="en-US" sz="1600" dirty="0">
                <a:latin typeface="Arial"/>
                <a:ea typeface="Arial"/>
                <a:cs typeface="Arial"/>
                <a:sym typeface="Arial"/>
              </a:rPr>
              <a:t>8.9.2019</a:t>
            </a:r>
            <a:endParaRPr dirty="0"/>
          </a:p>
        </p:txBody>
      </p:sp>
      <p:pic>
        <p:nvPicPr>
          <p:cNvPr id="92" name="Google Shape;92;p13"/>
          <p:cNvPicPr preferRelativeResize="0"/>
          <p:nvPr/>
        </p:nvPicPr>
        <p:blipFill rotWithShape="1">
          <a:blip r:embed="rId3">
            <a:alphaModFix/>
          </a:blip>
          <a:srcRect/>
          <a:stretch/>
        </p:blipFill>
        <p:spPr>
          <a:xfrm>
            <a:off x="988944" y="4954510"/>
            <a:ext cx="1976904" cy="988453"/>
          </a:xfrm>
          <a:prstGeom prst="rect">
            <a:avLst/>
          </a:prstGeom>
          <a:noFill/>
          <a:ln>
            <a:noFill/>
          </a:ln>
        </p:spPr>
      </p:pic>
      <p:cxnSp>
        <p:nvCxnSpPr>
          <p:cNvPr id="93" name="Google Shape;93;p13"/>
          <p:cNvCxnSpPr/>
          <p:nvPr/>
        </p:nvCxnSpPr>
        <p:spPr>
          <a:xfrm>
            <a:off x="1092200" y="2822714"/>
            <a:ext cx="914400" cy="0"/>
          </a:xfrm>
          <a:prstGeom prst="straightConnector1">
            <a:avLst/>
          </a:prstGeom>
          <a:noFill/>
          <a:ln w="28575" cap="flat" cmpd="sng">
            <a:solidFill>
              <a:schemeClr val="lt1"/>
            </a:solidFill>
            <a:prstDash val="solid"/>
            <a:miter lim="800000"/>
            <a:headEnd type="none" w="sm" len="sm"/>
            <a:tailEnd type="none" w="sm" len="sm"/>
          </a:ln>
        </p:spPr>
      </p:cxnSp>
      <p:pic>
        <p:nvPicPr>
          <p:cNvPr id="94" name="Google Shape;94;p13" descr="A close up of a sign&#10;&#10;Description automatically generated"/>
          <p:cNvPicPr preferRelativeResize="0"/>
          <p:nvPr/>
        </p:nvPicPr>
        <p:blipFill rotWithShape="1">
          <a:blip r:embed="rId4">
            <a:alphaModFix/>
          </a:blip>
          <a:srcRect/>
          <a:stretch/>
        </p:blipFill>
        <p:spPr>
          <a:xfrm>
            <a:off x="3128327" y="4926019"/>
            <a:ext cx="2402065" cy="114545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2;p19">
            <a:extLst>
              <a:ext uri="{FF2B5EF4-FFF2-40B4-BE49-F238E27FC236}">
                <a16:creationId xmlns:a16="http://schemas.microsoft.com/office/drawing/2014/main" id="{ABCD3CAC-5E13-8243-9189-4E0AC463EE3A}"/>
              </a:ext>
            </a:extLst>
          </p:cNvPr>
          <p:cNvSpPr/>
          <p:nvPr/>
        </p:nvSpPr>
        <p:spPr>
          <a:xfrm>
            <a:off x="0" y="0"/>
            <a:ext cx="5565913" cy="6858000"/>
          </a:xfrm>
          <a:prstGeom prst="rect">
            <a:avLst/>
          </a:prstGeom>
          <a:solidFill>
            <a:srgbClr val="8C857B">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 name="Google Shape;144;p19">
            <a:extLst>
              <a:ext uri="{FF2B5EF4-FFF2-40B4-BE49-F238E27FC236}">
                <a16:creationId xmlns:a16="http://schemas.microsoft.com/office/drawing/2014/main" id="{DDA82F8A-60D5-564B-A6B5-A94D24B2CC1A}"/>
              </a:ext>
            </a:extLst>
          </p:cNvPr>
          <p:cNvSpPr txBox="1"/>
          <p:nvPr/>
        </p:nvSpPr>
        <p:spPr>
          <a:xfrm>
            <a:off x="400088" y="745288"/>
            <a:ext cx="4907919" cy="558217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313131"/>
              </a:buClr>
              <a:buSzPts val="3400"/>
              <a:buFont typeface="Calibri"/>
              <a:buNone/>
            </a:pPr>
            <a:r>
              <a:rPr lang="en-US" sz="3400" b="1" dirty="0">
                <a:solidFill>
                  <a:schemeClr val="accent6">
                    <a:lumMod val="50000"/>
                  </a:schemeClr>
                </a:solidFill>
                <a:latin typeface="Calibri"/>
                <a:ea typeface="Calibri"/>
                <a:cs typeface="Calibri"/>
                <a:sym typeface="Calibri"/>
              </a:rPr>
              <a:t>QUESTION 5:</a:t>
            </a:r>
          </a:p>
          <a:p>
            <a:pPr>
              <a:lnSpc>
                <a:spcPct val="90000"/>
              </a:lnSpc>
              <a:buClr>
                <a:srgbClr val="313131"/>
              </a:buClr>
              <a:buSzPts val="3400"/>
            </a:pPr>
            <a:endParaRPr lang="en-US" sz="3400" b="1" dirty="0">
              <a:solidFill>
                <a:srgbClr val="313131"/>
              </a:solidFill>
              <a:latin typeface="Calibri"/>
              <a:cs typeface="Calibri"/>
            </a:endParaRPr>
          </a:p>
          <a:p>
            <a:pPr>
              <a:lnSpc>
                <a:spcPct val="90000"/>
              </a:lnSpc>
              <a:buClr>
                <a:srgbClr val="313131"/>
              </a:buClr>
              <a:buSzPts val="3400"/>
            </a:pPr>
            <a:r>
              <a:rPr lang="en-US" sz="3400" b="1" dirty="0">
                <a:solidFill>
                  <a:srgbClr val="313131"/>
                </a:solidFill>
                <a:latin typeface="Calibri"/>
                <a:cs typeface="Calibri"/>
              </a:rPr>
              <a:t>True or False?</a:t>
            </a:r>
          </a:p>
          <a:p>
            <a:pPr>
              <a:lnSpc>
                <a:spcPct val="90000"/>
              </a:lnSpc>
              <a:buClr>
                <a:srgbClr val="313131"/>
              </a:buClr>
              <a:buSzPts val="3400"/>
            </a:pPr>
            <a:endParaRPr lang="en-US" sz="3400" b="1" dirty="0">
              <a:solidFill>
                <a:srgbClr val="313131"/>
              </a:solidFill>
              <a:latin typeface="Calibri"/>
              <a:cs typeface="Calibri"/>
            </a:endParaRPr>
          </a:p>
          <a:p>
            <a:pPr>
              <a:lnSpc>
                <a:spcPct val="90000"/>
              </a:lnSpc>
              <a:buClr>
                <a:srgbClr val="313131"/>
              </a:buClr>
              <a:buSzPts val="3400"/>
            </a:pPr>
            <a:r>
              <a:rPr lang="en-US" sz="3400" b="1" dirty="0">
                <a:solidFill>
                  <a:srgbClr val="313131"/>
                </a:solidFill>
                <a:latin typeface="Calibri"/>
                <a:cs typeface="Calibri"/>
              </a:rPr>
              <a:t>Anyone can go door to door with tablets or census forms to get people to complete their census. </a:t>
            </a:r>
          </a:p>
          <a:p>
            <a:pPr>
              <a:lnSpc>
                <a:spcPct val="90000"/>
              </a:lnSpc>
              <a:buClr>
                <a:srgbClr val="313131"/>
              </a:buClr>
              <a:buSzPts val="3400"/>
            </a:pPr>
            <a:endParaRPr lang="en-US" sz="2800" b="1" dirty="0">
              <a:solidFill>
                <a:srgbClr val="313131"/>
              </a:solidFill>
              <a:latin typeface="Calibri"/>
              <a:cs typeface="Calibri"/>
            </a:endParaRPr>
          </a:p>
          <a:p>
            <a:pPr marL="342900" indent="-342900">
              <a:lnSpc>
                <a:spcPct val="90000"/>
              </a:lnSpc>
              <a:buClr>
                <a:srgbClr val="313131"/>
              </a:buClr>
              <a:buSzPts val="3400"/>
              <a:buAutoNum type="alphaUcPeriod"/>
            </a:pPr>
            <a:endParaRPr lang="en-US" dirty="0"/>
          </a:p>
          <a:p>
            <a:pPr marL="342900" indent="-342900">
              <a:lnSpc>
                <a:spcPct val="90000"/>
              </a:lnSpc>
              <a:buClr>
                <a:srgbClr val="313131"/>
              </a:buClr>
              <a:buSzPts val="3400"/>
              <a:buAutoNum type="alphaUcPeriod"/>
            </a:pPr>
            <a:endParaRPr lang="en-US" dirty="0"/>
          </a:p>
          <a:p>
            <a:pPr marL="0" marR="0" lvl="0" indent="0" algn="l" rtl="0">
              <a:lnSpc>
                <a:spcPct val="90000"/>
              </a:lnSpc>
              <a:spcBef>
                <a:spcPts val="0"/>
              </a:spcBef>
              <a:spcAft>
                <a:spcPts val="0"/>
              </a:spcAft>
              <a:buClr>
                <a:srgbClr val="313131"/>
              </a:buClr>
              <a:buSzPts val="3400"/>
              <a:buFont typeface="Calibri"/>
              <a:buNone/>
            </a:pPr>
            <a:endParaRPr dirty="0"/>
          </a:p>
        </p:txBody>
      </p:sp>
      <p:sp>
        <p:nvSpPr>
          <p:cNvPr id="5" name="Google Shape;145;p19">
            <a:extLst>
              <a:ext uri="{FF2B5EF4-FFF2-40B4-BE49-F238E27FC236}">
                <a16:creationId xmlns:a16="http://schemas.microsoft.com/office/drawing/2014/main" id="{8502AF40-29BB-CF41-AF53-314F29AF94FC}"/>
              </a:ext>
            </a:extLst>
          </p:cNvPr>
          <p:cNvSpPr/>
          <p:nvPr/>
        </p:nvSpPr>
        <p:spPr>
          <a:xfrm>
            <a:off x="418859" y="6428657"/>
            <a:ext cx="217880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cxnSp>
        <p:nvCxnSpPr>
          <p:cNvPr id="6" name="Google Shape;146;p19">
            <a:extLst>
              <a:ext uri="{FF2B5EF4-FFF2-40B4-BE49-F238E27FC236}">
                <a16:creationId xmlns:a16="http://schemas.microsoft.com/office/drawing/2014/main" id="{F50B766B-63A7-164D-9D5B-91582BC62A91}"/>
              </a:ext>
            </a:extLst>
          </p:cNvPr>
          <p:cNvCxnSpPr/>
          <p:nvPr/>
        </p:nvCxnSpPr>
        <p:spPr>
          <a:xfrm>
            <a:off x="418859" y="2819401"/>
            <a:ext cx="914400" cy="0"/>
          </a:xfrm>
          <a:prstGeom prst="straightConnector1">
            <a:avLst/>
          </a:prstGeom>
          <a:noFill/>
          <a:ln w="28575" cap="flat" cmpd="sng">
            <a:solidFill>
              <a:srgbClr val="4A7729"/>
            </a:solidFill>
            <a:prstDash val="solid"/>
            <a:miter lim="800000"/>
            <a:headEnd type="none" w="sm" len="sm"/>
            <a:tailEnd type="none" w="sm" len="sm"/>
          </a:ln>
        </p:spPr>
      </p:cxnSp>
      <p:sp>
        <p:nvSpPr>
          <p:cNvPr id="7" name="Google Shape;144;p19">
            <a:extLst>
              <a:ext uri="{FF2B5EF4-FFF2-40B4-BE49-F238E27FC236}">
                <a16:creationId xmlns:a16="http://schemas.microsoft.com/office/drawing/2014/main" id="{E42AE87A-B97B-3E40-AAFC-1A8796E1D0E9}"/>
              </a:ext>
            </a:extLst>
          </p:cNvPr>
          <p:cNvSpPr txBox="1"/>
          <p:nvPr/>
        </p:nvSpPr>
        <p:spPr>
          <a:xfrm>
            <a:off x="5984772" y="745288"/>
            <a:ext cx="5490620" cy="5683369"/>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313131"/>
              </a:buClr>
              <a:buSzPts val="3400"/>
              <a:buFont typeface="Calibri"/>
              <a:buNone/>
            </a:pPr>
            <a:r>
              <a:rPr lang="en-US" sz="3400" b="1" dirty="0">
                <a:solidFill>
                  <a:srgbClr val="00B0F0"/>
                </a:solidFill>
                <a:latin typeface="Calibri"/>
                <a:ea typeface="Calibri"/>
                <a:cs typeface="Calibri"/>
                <a:sym typeface="Calibri"/>
              </a:rPr>
              <a:t>ANSWER:</a:t>
            </a:r>
          </a:p>
          <a:p>
            <a:pPr>
              <a:lnSpc>
                <a:spcPct val="90000"/>
              </a:lnSpc>
              <a:buClr>
                <a:srgbClr val="313131"/>
              </a:buClr>
              <a:buSzPts val="3400"/>
            </a:pPr>
            <a:endParaRPr lang="en-US" sz="3400" b="1" dirty="0">
              <a:solidFill>
                <a:srgbClr val="313131"/>
              </a:solidFill>
              <a:latin typeface="Calibri"/>
              <a:cs typeface="Calibri"/>
            </a:endParaRPr>
          </a:p>
          <a:p>
            <a:pPr>
              <a:lnSpc>
                <a:spcPct val="90000"/>
              </a:lnSpc>
              <a:buClr>
                <a:srgbClr val="313131"/>
              </a:buClr>
              <a:buSzPts val="3400"/>
            </a:pPr>
            <a:r>
              <a:rPr lang="en-US" sz="3400" b="1" dirty="0">
                <a:solidFill>
                  <a:srgbClr val="313131"/>
                </a:solidFill>
                <a:latin typeface="Calibri"/>
                <a:cs typeface="Calibri"/>
              </a:rPr>
              <a:t>FALSE</a:t>
            </a:r>
          </a:p>
          <a:p>
            <a:pPr>
              <a:lnSpc>
                <a:spcPct val="90000"/>
              </a:lnSpc>
              <a:buClr>
                <a:srgbClr val="313131"/>
              </a:buClr>
              <a:buSzPts val="3400"/>
            </a:pPr>
            <a:endParaRPr lang="en-US" sz="3400" b="1" dirty="0">
              <a:solidFill>
                <a:srgbClr val="313131"/>
              </a:solidFill>
              <a:latin typeface="Calibri"/>
              <a:cs typeface="Calibri"/>
            </a:endParaRPr>
          </a:p>
          <a:p>
            <a:pPr>
              <a:lnSpc>
                <a:spcPct val="90000"/>
              </a:lnSpc>
              <a:buClr>
                <a:srgbClr val="313131"/>
              </a:buClr>
              <a:buSzPts val="3400"/>
            </a:pPr>
            <a:r>
              <a:rPr lang="en-US" sz="2800" b="1" dirty="0">
                <a:solidFill>
                  <a:srgbClr val="313131"/>
                </a:solidFill>
                <a:latin typeface="Calibri"/>
                <a:cs typeface="Calibri"/>
              </a:rPr>
              <a:t>Door-to-door canvassing to educate about the census and tell people about where they can go to access the form online is an acceptable alternative. You can also set up a table with tablets or computers at community centers or events where people can use the technology to fill out their census.</a:t>
            </a:r>
            <a:endParaRPr dirty="0"/>
          </a:p>
        </p:txBody>
      </p:sp>
    </p:spTree>
    <p:extLst>
      <p:ext uri="{BB962C8B-B14F-4D97-AF65-F5344CB8AC3E}">
        <p14:creationId xmlns:p14="http://schemas.microsoft.com/office/powerpoint/2010/main" val="60738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2;p19">
            <a:extLst>
              <a:ext uri="{FF2B5EF4-FFF2-40B4-BE49-F238E27FC236}">
                <a16:creationId xmlns:a16="http://schemas.microsoft.com/office/drawing/2014/main" id="{ABCD3CAC-5E13-8243-9189-4E0AC463EE3A}"/>
              </a:ext>
            </a:extLst>
          </p:cNvPr>
          <p:cNvSpPr/>
          <p:nvPr/>
        </p:nvSpPr>
        <p:spPr>
          <a:xfrm>
            <a:off x="0" y="0"/>
            <a:ext cx="5565913" cy="6858000"/>
          </a:xfrm>
          <a:prstGeom prst="rect">
            <a:avLst/>
          </a:prstGeom>
          <a:solidFill>
            <a:srgbClr val="8C857B">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 name="Google Shape;144;p19">
            <a:extLst>
              <a:ext uri="{FF2B5EF4-FFF2-40B4-BE49-F238E27FC236}">
                <a16:creationId xmlns:a16="http://schemas.microsoft.com/office/drawing/2014/main" id="{DDA82F8A-60D5-564B-A6B5-A94D24B2CC1A}"/>
              </a:ext>
            </a:extLst>
          </p:cNvPr>
          <p:cNvSpPr txBox="1"/>
          <p:nvPr/>
        </p:nvSpPr>
        <p:spPr>
          <a:xfrm>
            <a:off x="400088" y="745288"/>
            <a:ext cx="4907919" cy="558217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313131"/>
              </a:buClr>
              <a:buSzPts val="3400"/>
              <a:buFont typeface="Calibri"/>
              <a:buNone/>
            </a:pPr>
            <a:r>
              <a:rPr lang="en-US" sz="3400" b="1" dirty="0">
                <a:solidFill>
                  <a:schemeClr val="accent6">
                    <a:lumMod val="50000"/>
                  </a:schemeClr>
                </a:solidFill>
                <a:latin typeface="Calibri"/>
                <a:ea typeface="Calibri"/>
                <a:cs typeface="Calibri"/>
                <a:sym typeface="Calibri"/>
              </a:rPr>
              <a:t>QUESTION 6:</a:t>
            </a:r>
          </a:p>
          <a:p>
            <a:pPr>
              <a:lnSpc>
                <a:spcPct val="90000"/>
              </a:lnSpc>
              <a:buClr>
                <a:srgbClr val="313131"/>
              </a:buClr>
              <a:buSzPts val="3400"/>
            </a:pPr>
            <a:endParaRPr lang="en-US" sz="3400" b="1" dirty="0">
              <a:solidFill>
                <a:srgbClr val="313131"/>
              </a:solidFill>
              <a:latin typeface="Calibri"/>
              <a:cs typeface="Calibri"/>
            </a:endParaRPr>
          </a:p>
          <a:p>
            <a:pPr>
              <a:lnSpc>
                <a:spcPct val="90000"/>
              </a:lnSpc>
              <a:buClr>
                <a:srgbClr val="313131"/>
              </a:buClr>
              <a:buSzPts val="3400"/>
            </a:pPr>
            <a:r>
              <a:rPr lang="en-US" sz="3400" b="1" dirty="0">
                <a:solidFill>
                  <a:srgbClr val="313131"/>
                </a:solidFill>
                <a:latin typeface="Calibri"/>
                <a:cs typeface="Calibri"/>
              </a:rPr>
              <a:t>Where are people counted?</a:t>
            </a:r>
          </a:p>
          <a:p>
            <a:pPr>
              <a:lnSpc>
                <a:spcPct val="90000"/>
              </a:lnSpc>
              <a:buClr>
                <a:srgbClr val="313131"/>
              </a:buClr>
              <a:buSzPts val="3400"/>
            </a:pPr>
            <a:endParaRPr lang="en-US" sz="3400" b="1" dirty="0">
              <a:solidFill>
                <a:srgbClr val="313131"/>
              </a:solidFill>
              <a:latin typeface="Calibri"/>
              <a:cs typeface="Calibri"/>
            </a:endParaRPr>
          </a:p>
          <a:p>
            <a:pPr>
              <a:lnSpc>
                <a:spcPct val="90000"/>
              </a:lnSpc>
              <a:buClr>
                <a:srgbClr val="313131"/>
              </a:buClr>
              <a:buSzPts val="3400"/>
            </a:pPr>
            <a:endParaRPr lang="en-US" sz="3400" b="1" dirty="0">
              <a:solidFill>
                <a:srgbClr val="313131"/>
              </a:solidFill>
              <a:latin typeface="Calibri"/>
              <a:cs typeface="Calibri"/>
            </a:endParaRPr>
          </a:p>
          <a:p>
            <a:pPr marL="514350" indent="-514350">
              <a:lnSpc>
                <a:spcPct val="90000"/>
              </a:lnSpc>
              <a:buClr>
                <a:srgbClr val="313131"/>
              </a:buClr>
              <a:buSzPct val="100000"/>
              <a:buAutoNum type="alphaUcPeriod"/>
            </a:pPr>
            <a:r>
              <a:rPr lang="en-US" sz="2800" b="1" dirty="0">
                <a:solidFill>
                  <a:srgbClr val="313131"/>
                </a:solidFill>
                <a:latin typeface="Calibri"/>
                <a:cs typeface="Calibri"/>
              </a:rPr>
              <a:t>At work</a:t>
            </a:r>
          </a:p>
          <a:p>
            <a:pPr marL="514350" indent="-514350">
              <a:lnSpc>
                <a:spcPct val="90000"/>
              </a:lnSpc>
              <a:buClr>
                <a:srgbClr val="313131"/>
              </a:buClr>
              <a:buSzPct val="100000"/>
              <a:buAutoNum type="alphaUcPeriod"/>
            </a:pPr>
            <a:r>
              <a:rPr lang="en-US" sz="2800" b="1" dirty="0">
                <a:solidFill>
                  <a:srgbClr val="313131"/>
                </a:solidFill>
                <a:latin typeface="Calibri"/>
                <a:cs typeface="Calibri"/>
              </a:rPr>
              <a:t>At their “usual place of residence” (where they live &amp; sleep most of the time) </a:t>
            </a:r>
          </a:p>
          <a:p>
            <a:pPr marL="514350" indent="-514350">
              <a:lnSpc>
                <a:spcPct val="90000"/>
              </a:lnSpc>
              <a:buClr>
                <a:srgbClr val="313131"/>
              </a:buClr>
              <a:buSzPct val="100000"/>
              <a:buAutoNum type="alphaUcPeriod"/>
            </a:pPr>
            <a:r>
              <a:rPr lang="en-US" sz="2800" b="1" dirty="0">
                <a:solidFill>
                  <a:srgbClr val="313131"/>
                </a:solidFill>
                <a:latin typeface="Calibri"/>
                <a:cs typeface="Calibri"/>
              </a:rPr>
              <a:t>At their vacation home</a:t>
            </a:r>
          </a:p>
          <a:p>
            <a:pPr marL="342900" indent="-342900">
              <a:lnSpc>
                <a:spcPct val="90000"/>
              </a:lnSpc>
              <a:buClr>
                <a:srgbClr val="313131"/>
              </a:buClr>
              <a:buSzPts val="3400"/>
              <a:buAutoNum type="alphaUcPeriod"/>
            </a:pPr>
            <a:endParaRPr lang="en-US" dirty="0"/>
          </a:p>
          <a:p>
            <a:pPr marL="342900" indent="-342900">
              <a:lnSpc>
                <a:spcPct val="90000"/>
              </a:lnSpc>
              <a:buClr>
                <a:srgbClr val="313131"/>
              </a:buClr>
              <a:buSzPts val="3400"/>
              <a:buAutoNum type="alphaUcPeriod"/>
            </a:pPr>
            <a:endParaRPr lang="en-US" dirty="0"/>
          </a:p>
          <a:p>
            <a:pPr marL="0" marR="0" lvl="0" indent="0" algn="l" rtl="0">
              <a:lnSpc>
                <a:spcPct val="90000"/>
              </a:lnSpc>
              <a:spcBef>
                <a:spcPts val="0"/>
              </a:spcBef>
              <a:spcAft>
                <a:spcPts val="0"/>
              </a:spcAft>
              <a:buClr>
                <a:srgbClr val="313131"/>
              </a:buClr>
              <a:buSzPts val="3400"/>
              <a:buFont typeface="Calibri"/>
              <a:buNone/>
            </a:pPr>
            <a:endParaRPr dirty="0"/>
          </a:p>
        </p:txBody>
      </p:sp>
      <p:sp>
        <p:nvSpPr>
          <p:cNvPr id="5" name="Google Shape;145;p19">
            <a:extLst>
              <a:ext uri="{FF2B5EF4-FFF2-40B4-BE49-F238E27FC236}">
                <a16:creationId xmlns:a16="http://schemas.microsoft.com/office/drawing/2014/main" id="{8502AF40-29BB-CF41-AF53-314F29AF94FC}"/>
              </a:ext>
            </a:extLst>
          </p:cNvPr>
          <p:cNvSpPr/>
          <p:nvPr/>
        </p:nvSpPr>
        <p:spPr>
          <a:xfrm>
            <a:off x="418859" y="6428657"/>
            <a:ext cx="217880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cxnSp>
        <p:nvCxnSpPr>
          <p:cNvPr id="6" name="Google Shape;146;p19">
            <a:extLst>
              <a:ext uri="{FF2B5EF4-FFF2-40B4-BE49-F238E27FC236}">
                <a16:creationId xmlns:a16="http://schemas.microsoft.com/office/drawing/2014/main" id="{F50B766B-63A7-164D-9D5B-91582BC62A91}"/>
              </a:ext>
            </a:extLst>
          </p:cNvPr>
          <p:cNvCxnSpPr/>
          <p:nvPr/>
        </p:nvCxnSpPr>
        <p:spPr>
          <a:xfrm>
            <a:off x="446980" y="3358662"/>
            <a:ext cx="914400" cy="0"/>
          </a:xfrm>
          <a:prstGeom prst="straightConnector1">
            <a:avLst/>
          </a:prstGeom>
          <a:noFill/>
          <a:ln w="28575" cap="flat" cmpd="sng">
            <a:solidFill>
              <a:srgbClr val="4A7729"/>
            </a:solidFill>
            <a:prstDash val="solid"/>
            <a:miter lim="800000"/>
            <a:headEnd type="none" w="sm" len="sm"/>
            <a:tailEnd type="none" w="sm" len="sm"/>
          </a:ln>
        </p:spPr>
      </p:cxnSp>
      <p:sp>
        <p:nvSpPr>
          <p:cNvPr id="7" name="Google Shape;144;p19">
            <a:extLst>
              <a:ext uri="{FF2B5EF4-FFF2-40B4-BE49-F238E27FC236}">
                <a16:creationId xmlns:a16="http://schemas.microsoft.com/office/drawing/2014/main" id="{E42AE87A-B97B-3E40-AAFC-1A8796E1D0E9}"/>
              </a:ext>
            </a:extLst>
          </p:cNvPr>
          <p:cNvSpPr txBox="1"/>
          <p:nvPr/>
        </p:nvSpPr>
        <p:spPr>
          <a:xfrm>
            <a:off x="5966001" y="745288"/>
            <a:ext cx="5902428" cy="5849815"/>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313131"/>
              </a:buClr>
              <a:buSzPts val="3400"/>
              <a:buFont typeface="Calibri"/>
              <a:buNone/>
            </a:pPr>
            <a:r>
              <a:rPr lang="en-US" sz="3400" b="1" dirty="0">
                <a:solidFill>
                  <a:srgbClr val="00B0F0"/>
                </a:solidFill>
                <a:latin typeface="Calibri"/>
                <a:ea typeface="Calibri"/>
                <a:cs typeface="Calibri"/>
                <a:sym typeface="Calibri"/>
              </a:rPr>
              <a:t>ANSWER:</a:t>
            </a:r>
          </a:p>
          <a:p>
            <a:pPr>
              <a:lnSpc>
                <a:spcPct val="90000"/>
              </a:lnSpc>
              <a:buClr>
                <a:srgbClr val="313131"/>
              </a:buClr>
              <a:buSzPts val="3400"/>
            </a:pPr>
            <a:endParaRPr lang="en-US" sz="3400" b="1" dirty="0">
              <a:solidFill>
                <a:srgbClr val="313131"/>
              </a:solidFill>
              <a:latin typeface="Calibri"/>
              <a:cs typeface="Calibri"/>
            </a:endParaRPr>
          </a:p>
          <a:p>
            <a:pPr>
              <a:lnSpc>
                <a:spcPct val="90000"/>
              </a:lnSpc>
              <a:buClr>
                <a:srgbClr val="313131"/>
              </a:buClr>
              <a:buSzPts val="3400"/>
            </a:pPr>
            <a:r>
              <a:rPr lang="en-US" sz="3400" b="1" dirty="0">
                <a:solidFill>
                  <a:srgbClr val="313131"/>
                </a:solidFill>
                <a:latin typeface="Calibri"/>
                <a:cs typeface="Calibri"/>
              </a:rPr>
              <a:t>B. At their “usual place of residence” (where they live &amp; sleep most of the time) </a:t>
            </a:r>
          </a:p>
          <a:p>
            <a:pPr>
              <a:lnSpc>
                <a:spcPct val="90000"/>
              </a:lnSpc>
              <a:buClr>
                <a:srgbClr val="313131"/>
              </a:buClr>
              <a:buSzPts val="3400"/>
            </a:pPr>
            <a:endParaRPr lang="en-US" sz="3400" b="1" dirty="0">
              <a:solidFill>
                <a:srgbClr val="313131"/>
              </a:solidFill>
              <a:latin typeface="Calibri"/>
              <a:cs typeface="Calibri"/>
            </a:endParaRPr>
          </a:p>
          <a:p>
            <a:pPr>
              <a:lnSpc>
                <a:spcPct val="90000"/>
              </a:lnSpc>
              <a:buClr>
                <a:srgbClr val="313131"/>
              </a:buClr>
              <a:buSzPts val="3400"/>
            </a:pPr>
            <a:r>
              <a:rPr lang="en-US" sz="2800" b="1" dirty="0">
                <a:solidFill>
                  <a:srgbClr val="313131"/>
                </a:solidFill>
                <a:latin typeface="Calibri"/>
                <a:cs typeface="Calibri"/>
              </a:rPr>
              <a:t>This includes group quarters, which includes nursing homes, residential treatment centers, college/university housing, hospitals, and correctional facilities. The Census Bureau has a separate strategy for counting people living in group quarters.</a:t>
            </a:r>
            <a:endParaRPr dirty="0"/>
          </a:p>
        </p:txBody>
      </p:sp>
    </p:spTree>
    <p:extLst>
      <p:ext uri="{BB962C8B-B14F-4D97-AF65-F5344CB8AC3E}">
        <p14:creationId xmlns:p14="http://schemas.microsoft.com/office/powerpoint/2010/main" val="42655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50" fill="hold"/>
                                        <p:tgtEl>
                                          <p:spTgt spid="4">
                                            <p:txEl>
                                              <p:pRg st="6" end="6"/>
                                            </p:txEl>
                                          </p:spTgt>
                                        </p:tgtEl>
                                        <p:attrNameLst>
                                          <p:attrName>style.color</p:attrName>
                                        </p:attrNameLst>
                                      </p:cBhvr>
                                      <p:to>
                                        <a:srgbClr val="00B1EF"/>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4;p19">
            <a:extLst>
              <a:ext uri="{FF2B5EF4-FFF2-40B4-BE49-F238E27FC236}">
                <a16:creationId xmlns:a16="http://schemas.microsoft.com/office/drawing/2014/main" id="{DDA82F8A-60D5-564B-A6B5-A94D24B2CC1A}"/>
              </a:ext>
            </a:extLst>
          </p:cNvPr>
          <p:cNvSpPr txBox="1"/>
          <p:nvPr/>
        </p:nvSpPr>
        <p:spPr>
          <a:xfrm>
            <a:off x="6707106" y="534899"/>
            <a:ext cx="5086309" cy="578820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313131"/>
              </a:buClr>
              <a:buSzPts val="3400"/>
              <a:buFont typeface="Calibri"/>
              <a:buNone/>
            </a:pPr>
            <a:r>
              <a:rPr lang="en-US" sz="3400" b="1" dirty="0">
                <a:solidFill>
                  <a:schemeClr val="accent6">
                    <a:lumMod val="50000"/>
                  </a:schemeClr>
                </a:solidFill>
                <a:latin typeface="Calibri"/>
                <a:ea typeface="Calibri"/>
                <a:cs typeface="Calibri"/>
                <a:sym typeface="Calibri"/>
              </a:rPr>
              <a:t>QUESTION 7:</a:t>
            </a:r>
          </a:p>
          <a:p>
            <a:pPr>
              <a:lnSpc>
                <a:spcPct val="90000"/>
              </a:lnSpc>
              <a:buClr>
                <a:srgbClr val="313131"/>
              </a:buClr>
              <a:buSzPts val="3400"/>
            </a:pPr>
            <a:endParaRPr lang="en-US" sz="3400" b="1" dirty="0">
              <a:solidFill>
                <a:srgbClr val="313131"/>
              </a:solidFill>
              <a:latin typeface="Calibri"/>
              <a:cs typeface="Calibri"/>
            </a:endParaRPr>
          </a:p>
          <a:p>
            <a:pPr>
              <a:lnSpc>
                <a:spcPct val="90000"/>
              </a:lnSpc>
              <a:buClr>
                <a:srgbClr val="313131"/>
              </a:buClr>
              <a:buSzPts val="3400"/>
            </a:pPr>
            <a:r>
              <a:rPr lang="en-US" sz="3400" b="1" dirty="0">
                <a:solidFill>
                  <a:srgbClr val="313131"/>
                </a:solidFill>
                <a:latin typeface="Calibri"/>
                <a:cs typeface="Calibri"/>
              </a:rPr>
              <a:t>Can Southeast Michigan Counts Census grant funds be used to pay or otherwise incentivize people to complete their forms?</a:t>
            </a:r>
          </a:p>
          <a:p>
            <a:pPr>
              <a:lnSpc>
                <a:spcPct val="90000"/>
              </a:lnSpc>
              <a:buClr>
                <a:srgbClr val="313131"/>
              </a:buClr>
              <a:buSzPts val="3400"/>
            </a:pPr>
            <a:endParaRPr lang="en-US" sz="3400" b="1" dirty="0">
              <a:solidFill>
                <a:srgbClr val="313131"/>
              </a:solidFill>
              <a:latin typeface="Calibri"/>
              <a:cs typeface="Calibri"/>
            </a:endParaRPr>
          </a:p>
          <a:p>
            <a:pPr marL="514350" indent="-514350">
              <a:lnSpc>
                <a:spcPct val="90000"/>
              </a:lnSpc>
              <a:buClr>
                <a:srgbClr val="313131"/>
              </a:buClr>
              <a:buSzPct val="100000"/>
              <a:buAutoNum type="alphaUcPeriod"/>
            </a:pPr>
            <a:r>
              <a:rPr lang="en-US" sz="2800" b="1" dirty="0">
                <a:solidFill>
                  <a:srgbClr val="313131"/>
                </a:solidFill>
                <a:latin typeface="Calibri"/>
                <a:cs typeface="Calibri"/>
              </a:rPr>
              <a:t>Yes</a:t>
            </a:r>
          </a:p>
          <a:p>
            <a:pPr marL="514350" indent="-514350">
              <a:lnSpc>
                <a:spcPct val="90000"/>
              </a:lnSpc>
              <a:buClr>
                <a:srgbClr val="313131"/>
              </a:buClr>
              <a:buSzPct val="100000"/>
              <a:buAutoNum type="alphaUcPeriod"/>
            </a:pPr>
            <a:r>
              <a:rPr lang="en-US" sz="2800" b="1" dirty="0">
                <a:solidFill>
                  <a:srgbClr val="313131"/>
                </a:solidFill>
                <a:latin typeface="Calibri"/>
                <a:cs typeface="Calibri"/>
              </a:rPr>
              <a:t>No</a:t>
            </a:r>
          </a:p>
          <a:p>
            <a:pPr marL="514350" indent="-514350">
              <a:lnSpc>
                <a:spcPct val="90000"/>
              </a:lnSpc>
              <a:buClr>
                <a:srgbClr val="313131"/>
              </a:buClr>
              <a:buSzPct val="100000"/>
              <a:buAutoNum type="alphaUcPeriod"/>
            </a:pPr>
            <a:r>
              <a:rPr lang="en-US" sz="2800" b="1" dirty="0">
                <a:solidFill>
                  <a:srgbClr val="313131"/>
                </a:solidFill>
                <a:latin typeface="Calibri"/>
                <a:cs typeface="Calibri"/>
              </a:rPr>
              <a:t>Maybe so</a:t>
            </a:r>
            <a:endParaRPr lang="en-US" dirty="0"/>
          </a:p>
          <a:p>
            <a:pPr marL="0" marR="0" lvl="0" indent="0" algn="l" rtl="0">
              <a:lnSpc>
                <a:spcPct val="90000"/>
              </a:lnSpc>
              <a:spcBef>
                <a:spcPts val="0"/>
              </a:spcBef>
              <a:spcAft>
                <a:spcPts val="0"/>
              </a:spcAft>
              <a:buClr>
                <a:srgbClr val="313131"/>
              </a:buClr>
              <a:buSzPts val="3400"/>
              <a:buFont typeface="Calibri"/>
              <a:buNone/>
            </a:pPr>
            <a:endParaRPr dirty="0"/>
          </a:p>
        </p:txBody>
      </p:sp>
      <p:sp>
        <p:nvSpPr>
          <p:cNvPr id="5" name="Google Shape;145;p19">
            <a:extLst>
              <a:ext uri="{FF2B5EF4-FFF2-40B4-BE49-F238E27FC236}">
                <a16:creationId xmlns:a16="http://schemas.microsoft.com/office/drawing/2014/main" id="{8502AF40-29BB-CF41-AF53-314F29AF94FC}"/>
              </a:ext>
            </a:extLst>
          </p:cNvPr>
          <p:cNvSpPr/>
          <p:nvPr/>
        </p:nvSpPr>
        <p:spPr>
          <a:xfrm>
            <a:off x="418859" y="6428657"/>
            <a:ext cx="217880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cxnSp>
        <p:nvCxnSpPr>
          <p:cNvPr id="6" name="Google Shape;146;p19">
            <a:extLst>
              <a:ext uri="{FF2B5EF4-FFF2-40B4-BE49-F238E27FC236}">
                <a16:creationId xmlns:a16="http://schemas.microsoft.com/office/drawing/2014/main" id="{F50B766B-63A7-164D-9D5B-91582BC62A91}"/>
              </a:ext>
            </a:extLst>
          </p:cNvPr>
          <p:cNvCxnSpPr/>
          <p:nvPr/>
        </p:nvCxnSpPr>
        <p:spPr>
          <a:xfrm>
            <a:off x="6707106" y="4648200"/>
            <a:ext cx="914400" cy="0"/>
          </a:xfrm>
          <a:prstGeom prst="straightConnector1">
            <a:avLst/>
          </a:prstGeom>
          <a:noFill/>
          <a:ln w="28575" cap="flat" cmpd="sng">
            <a:solidFill>
              <a:srgbClr val="4A7729"/>
            </a:solidFill>
            <a:prstDash val="solid"/>
            <a:miter lim="800000"/>
            <a:headEnd type="none" w="sm" len="sm"/>
            <a:tailEnd type="none" w="sm" len="sm"/>
          </a:ln>
        </p:spPr>
      </p:cxnSp>
      <p:pic>
        <p:nvPicPr>
          <p:cNvPr id="8" name="Picture 7">
            <a:extLst>
              <a:ext uri="{FF2B5EF4-FFF2-40B4-BE49-F238E27FC236}">
                <a16:creationId xmlns:a16="http://schemas.microsoft.com/office/drawing/2014/main" id="{E69CDC77-50A9-2C48-A339-B454BE62FBC9}"/>
              </a:ext>
            </a:extLst>
          </p:cNvPr>
          <p:cNvPicPr>
            <a:picLocks noChangeAspect="1"/>
          </p:cNvPicPr>
          <p:nvPr/>
        </p:nvPicPr>
        <p:blipFill rotWithShape="1">
          <a:blip r:embed="rId3">
            <a:grayscl/>
          </a:blip>
          <a:srcRect t="19896" b="4814"/>
          <a:stretch/>
        </p:blipFill>
        <p:spPr>
          <a:xfrm>
            <a:off x="0" y="-32753"/>
            <a:ext cx="6101556" cy="6890753"/>
          </a:xfrm>
          <a:prstGeom prst="rect">
            <a:avLst/>
          </a:prstGeom>
        </p:spPr>
      </p:pic>
      <p:sp>
        <p:nvSpPr>
          <p:cNvPr id="9" name="Rectangle 8">
            <a:extLst>
              <a:ext uri="{FF2B5EF4-FFF2-40B4-BE49-F238E27FC236}">
                <a16:creationId xmlns:a16="http://schemas.microsoft.com/office/drawing/2014/main" id="{09B6C894-096E-FE4E-A21F-BBF74D8B45CD}"/>
              </a:ext>
            </a:extLst>
          </p:cNvPr>
          <p:cNvSpPr/>
          <p:nvPr/>
        </p:nvSpPr>
        <p:spPr>
          <a:xfrm>
            <a:off x="0" y="3"/>
            <a:ext cx="6101556" cy="6858000"/>
          </a:xfrm>
          <a:prstGeom prst="rect">
            <a:avLst/>
          </a:prstGeom>
          <a:solidFill>
            <a:schemeClr val="accent6">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790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50" fill="hold"/>
                                        <p:tgtEl>
                                          <p:spTgt spid="4">
                                            <p:txEl>
                                              <p:pRg st="5" end="5"/>
                                            </p:txEl>
                                          </p:spTgt>
                                        </p:tgtEl>
                                        <p:attrNameLst>
                                          <p:attrName>style.color</p:attrName>
                                        </p:attrNameLst>
                                      </p:cBhvr>
                                      <p:to>
                                        <a:srgbClr val="00B1E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4;p19">
            <a:extLst>
              <a:ext uri="{FF2B5EF4-FFF2-40B4-BE49-F238E27FC236}">
                <a16:creationId xmlns:a16="http://schemas.microsoft.com/office/drawing/2014/main" id="{DDA82F8A-60D5-564B-A6B5-A94D24B2CC1A}"/>
              </a:ext>
            </a:extLst>
          </p:cNvPr>
          <p:cNvSpPr txBox="1"/>
          <p:nvPr/>
        </p:nvSpPr>
        <p:spPr>
          <a:xfrm>
            <a:off x="6588368" y="257906"/>
            <a:ext cx="5261113" cy="632746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313131"/>
              </a:buClr>
              <a:buSzPts val="3400"/>
              <a:buFont typeface="Calibri"/>
              <a:buNone/>
            </a:pPr>
            <a:r>
              <a:rPr lang="en-US" sz="3400" b="1" dirty="0">
                <a:solidFill>
                  <a:schemeClr val="accent6">
                    <a:lumMod val="50000"/>
                  </a:schemeClr>
                </a:solidFill>
                <a:latin typeface="Calibri"/>
                <a:ea typeface="Calibri"/>
                <a:cs typeface="Calibri"/>
                <a:sym typeface="Calibri"/>
              </a:rPr>
              <a:t>QUESTION 8:</a:t>
            </a:r>
          </a:p>
          <a:p>
            <a:pPr>
              <a:lnSpc>
                <a:spcPct val="90000"/>
              </a:lnSpc>
              <a:buClr>
                <a:srgbClr val="313131"/>
              </a:buClr>
              <a:buSzPts val="3400"/>
            </a:pPr>
            <a:endParaRPr lang="en-US" sz="2000" b="1" dirty="0">
              <a:solidFill>
                <a:srgbClr val="313131"/>
              </a:solidFill>
              <a:latin typeface="Calibri"/>
              <a:cs typeface="Calibri"/>
            </a:endParaRPr>
          </a:p>
          <a:p>
            <a:pPr>
              <a:lnSpc>
                <a:spcPct val="90000"/>
              </a:lnSpc>
              <a:buClr>
                <a:srgbClr val="313131"/>
              </a:buClr>
              <a:buSzPts val="3400"/>
            </a:pPr>
            <a:r>
              <a:rPr lang="en-US" sz="3400" b="1" dirty="0">
                <a:solidFill>
                  <a:srgbClr val="313131"/>
                </a:solidFill>
                <a:latin typeface="Calibri"/>
                <a:cs typeface="Calibri"/>
              </a:rPr>
              <a:t>What is the census data used for?</a:t>
            </a:r>
          </a:p>
          <a:p>
            <a:pPr>
              <a:lnSpc>
                <a:spcPct val="90000"/>
              </a:lnSpc>
              <a:buClr>
                <a:srgbClr val="313131"/>
              </a:buClr>
              <a:buSzPts val="3400"/>
            </a:pPr>
            <a:endParaRPr lang="en-US" sz="2800" b="1" dirty="0">
              <a:solidFill>
                <a:srgbClr val="313131"/>
              </a:solidFill>
              <a:latin typeface="Calibri"/>
              <a:cs typeface="Calibri"/>
            </a:endParaRPr>
          </a:p>
          <a:p>
            <a:pPr marL="514350" indent="-514350">
              <a:lnSpc>
                <a:spcPct val="90000"/>
              </a:lnSpc>
              <a:buClr>
                <a:srgbClr val="313131"/>
              </a:buClr>
              <a:buSzPct val="100000"/>
              <a:buAutoNum type="alphaUcPeriod"/>
            </a:pPr>
            <a:r>
              <a:rPr lang="en-US" sz="2400" b="1" dirty="0">
                <a:solidFill>
                  <a:srgbClr val="313131"/>
                </a:solidFill>
                <a:latin typeface="Calibri"/>
                <a:cs typeface="Calibri"/>
              </a:rPr>
              <a:t>To determine the number of Congressional representatives for each state</a:t>
            </a:r>
          </a:p>
          <a:p>
            <a:pPr marL="514350" indent="-514350">
              <a:lnSpc>
                <a:spcPct val="90000"/>
              </a:lnSpc>
              <a:buClr>
                <a:srgbClr val="313131"/>
              </a:buClr>
              <a:buSzPct val="100000"/>
              <a:buAutoNum type="alphaUcPeriod"/>
            </a:pPr>
            <a:r>
              <a:rPr lang="en-US" sz="2400" b="1" dirty="0">
                <a:solidFill>
                  <a:srgbClr val="313131"/>
                </a:solidFill>
                <a:latin typeface="Calibri"/>
                <a:cs typeface="Calibri"/>
              </a:rPr>
              <a:t>To draw district boundaries</a:t>
            </a:r>
          </a:p>
          <a:p>
            <a:pPr marL="514350" indent="-514350">
              <a:lnSpc>
                <a:spcPct val="90000"/>
              </a:lnSpc>
              <a:buClr>
                <a:srgbClr val="313131"/>
              </a:buClr>
              <a:buSzPct val="100000"/>
              <a:buAutoNum type="alphaUcPeriod"/>
            </a:pPr>
            <a:r>
              <a:rPr lang="en-US" sz="2400" b="1" dirty="0">
                <a:solidFill>
                  <a:srgbClr val="313131"/>
                </a:solidFill>
                <a:latin typeface="Calibri"/>
                <a:cs typeface="Calibri"/>
              </a:rPr>
              <a:t>To plan for community needs including new roads, schools and emergency services</a:t>
            </a:r>
          </a:p>
          <a:p>
            <a:pPr marL="514350" indent="-514350">
              <a:lnSpc>
                <a:spcPct val="90000"/>
              </a:lnSpc>
              <a:buClr>
                <a:srgbClr val="313131"/>
              </a:buClr>
              <a:buSzPct val="100000"/>
              <a:buAutoNum type="alphaUcPeriod"/>
            </a:pPr>
            <a:r>
              <a:rPr lang="en-US" sz="2400" b="1" dirty="0">
                <a:solidFill>
                  <a:srgbClr val="313131"/>
                </a:solidFill>
                <a:latin typeface="Calibri"/>
                <a:cs typeface="Calibri"/>
              </a:rPr>
              <a:t>To decide where businesses should locate</a:t>
            </a:r>
          </a:p>
          <a:p>
            <a:pPr marL="514350" indent="-514350">
              <a:lnSpc>
                <a:spcPct val="90000"/>
              </a:lnSpc>
              <a:buClr>
                <a:srgbClr val="313131"/>
              </a:buClr>
              <a:buSzPct val="100000"/>
              <a:buAutoNum type="alphaUcPeriod"/>
            </a:pPr>
            <a:r>
              <a:rPr lang="en-US" sz="2400" b="1" dirty="0">
                <a:solidFill>
                  <a:srgbClr val="313131"/>
                </a:solidFill>
                <a:latin typeface="Calibri"/>
                <a:cs typeface="Calibri"/>
              </a:rPr>
              <a:t>To distribute billions of dollars to states and communities</a:t>
            </a:r>
          </a:p>
          <a:p>
            <a:pPr marL="514350" indent="-514350">
              <a:lnSpc>
                <a:spcPct val="90000"/>
              </a:lnSpc>
              <a:buClr>
                <a:srgbClr val="313131"/>
              </a:buClr>
              <a:buSzPct val="100000"/>
              <a:buAutoNum type="alphaUcPeriod"/>
            </a:pPr>
            <a:r>
              <a:rPr lang="en-US" sz="2400" b="1" dirty="0">
                <a:solidFill>
                  <a:srgbClr val="313131"/>
                </a:solidFill>
                <a:latin typeface="Calibri"/>
                <a:cs typeface="Calibri"/>
              </a:rPr>
              <a:t>All of the above</a:t>
            </a:r>
            <a:endParaRPr lang="en-US" sz="2800" b="1" dirty="0">
              <a:solidFill>
                <a:srgbClr val="313131"/>
              </a:solidFill>
              <a:latin typeface="Calibri"/>
              <a:cs typeface="Calibri"/>
            </a:endParaRPr>
          </a:p>
        </p:txBody>
      </p:sp>
      <p:sp>
        <p:nvSpPr>
          <p:cNvPr id="5" name="Google Shape;145;p19">
            <a:extLst>
              <a:ext uri="{FF2B5EF4-FFF2-40B4-BE49-F238E27FC236}">
                <a16:creationId xmlns:a16="http://schemas.microsoft.com/office/drawing/2014/main" id="{8502AF40-29BB-CF41-AF53-314F29AF94FC}"/>
              </a:ext>
            </a:extLst>
          </p:cNvPr>
          <p:cNvSpPr/>
          <p:nvPr/>
        </p:nvSpPr>
        <p:spPr>
          <a:xfrm>
            <a:off x="418859" y="6428657"/>
            <a:ext cx="217880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cxnSp>
        <p:nvCxnSpPr>
          <p:cNvPr id="6" name="Google Shape;146;p19">
            <a:extLst>
              <a:ext uri="{FF2B5EF4-FFF2-40B4-BE49-F238E27FC236}">
                <a16:creationId xmlns:a16="http://schemas.microsoft.com/office/drawing/2014/main" id="{F50B766B-63A7-164D-9D5B-91582BC62A91}"/>
              </a:ext>
            </a:extLst>
          </p:cNvPr>
          <p:cNvCxnSpPr>
            <a:cxnSpLocks/>
          </p:cNvCxnSpPr>
          <p:nvPr/>
        </p:nvCxnSpPr>
        <p:spPr>
          <a:xfrm>
            <a:off x="6705598" y="2397368"/>
            <a:ext cx="980204" cy="0"/>
          </a:xfrm>
          <a:prstGeom prst="straightConnector1">
            <a:avLst/>
          </a:prstGeom>
          <a:noFill/>
          <a:ln w="28575" cap="flat" cmpd="sng">
            <a:solidFill>
              <a:srgbClr val="4A7729"/>
            </a:solidFill>
            <a:prstDash val="solid"/>
            <a:miter lim="800000"/>
            <a:headEnd type="none" w="sm" len="sm"/>
            <a:tailEnd type="none" w="sm" len="sm"/>
          </a:ln>
        </p:spPr>
      </p:cxnSp>
      <p:pic>
        <p:nvPicPr>
          <p:cNvPr id="10" name="Picture 9">
            <a:extLst>
              <a:ext uri="{FF2B5EF4-FFF2-40B4-BE49-F238E27FC236}">
                <a16:creationId xmlns:a16="http://schemas.microsoft.com/office/drawing/2014/main" id="{2021AFA5-F44F-3348-B963-318BDDEB2BCC}"/>
              </a:ext>
            </a:extLst>
          </p:cNvPr>
          <p:cNvPicPr>
            <a:picLocks noChangeAspect="1"/>
          </p:cNvPicPr>
          <p:nvPr/>
        </p:nvPicPr>
        <p:blipFill rotWithShape="1">
          <a:blip r:embed="rId3">
            <a:grayscl/>
          </a:blip>
          <a:srcRect l="7751" t="107" r="31167" b="-107"/>
          <a:stretch/>
        </p:blipFill>
        <p:spPr>
          <a:xfrm>
            <a:off x="-124118" y="-7362"/>
            <a:ext cx="6407688" cy="6993466"/>
          </a:xfrm>
          <a:prstGeom prst="rect">
            <a:avLst/>
          </a:prstGeom>
        </p:spPr>
      </p:pic>
      <p:sp>
        <p:nvSpPr>
          <p:cNvPr id="11" name="Rectangle 10">
            <a:extLst>
              <a:ext uri="{FF2B5EF4-FFF2-40B4-BE49-F238E27FC236}">
                <a16:creationId xmlns:a16="http://schemas.microsoft.com/office/drawing/2014/main" id="{B3A5BB83-9818-034D-8A7B-87B9D72E2A7E}"/>
              </a:ext>
            </a:extLst>
          </p:cNvPr>
          <p:cNvSpPr/>
          <p:nvPr/>
        </p:nvSpPr>
        <p:spPr>
          <a:xfrm>
            <a:off x="0" y="-7362"/>
            <a:ext cx="6283569" cy="6858000"/>
          </a:xfrm>
          <a:prstGeom prst="rect">
            <a:avLst/>
          </a:prstGeom>
          <a:solidFill>
            <a:schemeClr val="accent6">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749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50" fill="hold"/>
                                        <p:tgtEl>
                                          <p:spTgt spid="4">
                                            <p:txEl>
                                              <p:pRg st="9" end="9"/>
                                            </p:txEl>
                                          </p:spTgt>
                                        </p:tgtEl>
                                        <p:attrNameLst>
                                          <p:attrName>style.color</p:attrName>
                                        </p:attrNameLst>
                                      </p:cBhvr>
                                      <p:to>
                                        <a:srgbClr val="00B1E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3" name="Picture 2">
            <a:extLst>
              <a:ext uri="{FF2B5EF4-FFF2-40B4-BE49-F238E27FC236}">
                <a16:creationId xmlns:a16="http://schemas.microsoft.com/office/drawing/2014/main" id="{2BD43BDC-217B-514F-BD06-58FC613F386A}"/>
              </a:ext>
            </a:extLst>
          </p:cNvPr>
          <p:cNvPicPr>
            <a:picLocks noChangeAspect="1"/>
          </p:cNvPicPr>
          <p:nvPr/>
        </p:nvPicPr>
        <p:blipFill rotWithShape="1">
          <a:blip r:embed="rId3"/>
          <a:srcRect l="1728" r="1692"/>
          <a:stretch/>
        </p:blipFill>
        <p:spPr>
          <a:xfrm>
            <a:off x="4762" y="0"/>
            <a:ext cx="12187238" cy="6858000"/>
          </a:xfrm>
          <a:prstGeom prst="rect">
            <a:avLst/>
          </a:prstGeom>
        </p:spPr>
      </p:pic>
      <p:sp>
        <p:nvSpPr>
          <p:cNvPr id="121" name="Google Shape;121;p16"/>
          <p:cNvSpPr/>
          <p:nvPr/>
        </p:nvSpPr>
        <p:spPr>
          <a:xfrm>
            <a:off x="-28308" y="1406962"/>
            <a:ext cx="12220308" cy="2235994"/>
          </a:xfrm>
          <a:prstGeom prst="rect">
            <a:avLst/>
          </a:prstGeom>
          <a:solidFill>
            <a:srgbClr val="4A7729">
              <a:alpha val="8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22" name="Google Shape;122;p16"/>
          <p:cNvSpPr txBox="1"/>
          <p:nvPr/>
        </p:nvSpPr>
        <p:spPr>
          <a:xfrm>
            <a:off x="385789" y="2215396"/>
            <a:ext cx="10515600" cy="6191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200"/>
              <a:buFont typeface="Calibri"/>
              <a:buNone/>
            </a:pPr>
            <a:r>
              <a:rPr lang="en-US" sz="4200" b="1" i="0" dirty="0">
                <a:solidFill>
                  <a:schemeClr val="lt1"/>
                </a:solidFill>
                <a:latin typeface="Calibri"/>
                <a:ea typeface="Calibri"/>
                <a:cs typeface="Calibri"/>
                <a:sym typeface="Calibri"/>
              </a:rPr>
              <a:t>Resources</a:t>
            </a:r>
            <a:endParaRPr dirty="0"/>
          </a:p>
        </p:txBody>
      </p:sp>
      <p:sp>
        <p:nvSpPr>
          <p:cNvPr id="123" name="Google Shape;123;p16"/>
          <p:cNvSpPr/>
          <p:nvPr/>
        </p:nvSpPr>
        <p:spPr>
          <a:xfrm>
            <a:off x="418859" y="6428657"/>
            <a:ext cx="217880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spTree>
    <p:extLst>
      <p:ext uri="{BB962C8B-B14F-4D97-AF65-F5344CB8AC3E}">
        <p14:creationId xmlns:p14="http://schemas.microsoft.com/office/powerpoint/2010/main" val="2252100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9"/>
          <p:cNvSpPr/>
          <p:nvPr/>
        </p:nvSpPr>
        <p:spPr>
          <a:xfrm>
            <a:off x="0" y="0"/>
            <a:ext cx="5565913" cy="6858000"/>
          </a:xfrm>
          <a:prstGeom prst="rect">
            <a:avLst/>
          </a:prstGeom>
          <a:solidFill>
            <a:srgbClr val="8C857B">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43" name="Google Shape;143;p19"/>
          <p:cNvSpPr txBox="1">
            <a:spLocks noGrp="1"/>
          </p:cNvSpPr>
          <p:nvPr>
            <p:ph type="title"/>
          </p:nvPr>
        </p:nvSpPr>
        <p:spPr>
          <a:xfrm>
            <a:off x="379345" y="4545998"/>
            <a:ext cx="4801902" cy="920765"/>
          </a:xfrm>
          <a:prstGeom prst="rect">
            <a:avLst/>
          </a:prstGeom>
          <a:noFill/>
          <a:ln>
            <a:noFill/>
          </a:ln>
        </p:spPr>
        <p:txBody>
          <a:bodyPr spcFirstLastPara="1" wrap="square" lIns="91425" tIns="45700" rIns="91425" bIns="45700" anchor="ctr" anchorCtr="0">
            <a:noAutofit/>
          </a:bodyPr>
          <a:lstStyle/>
          <a:p>
            <a:pPr marL="0" lvl="0" indent="0" algn="l" rtl="0">
              <a:lnSpc>
                <a:spcPct val="122222"/>
              </a:lnSpc>
              <a:spcBef>
                <a:spcPts val="0"/>
              </a:spcBef>
              <a:spcAft>
                <a:spcPts val="0"/>
              </a:spcAft>
              <a:buClr>
                <a:srgbClr val="313131"/>
              </a:buClr>
              <a:buSzPts val="1800"/>
              <a:buFont typeface="Arial"/>
              <a:buNone/>
            </a:pPr>
            <a:r>
              <a:rPr lang="en-US" sz="1800" dirty="0">
                <a:solidFill>
                  <a:srgbClr val="313131"/>
                </a:solidFill>
                <a:latin typeface="Arial"/>
                <a:ea typeface="Arial"/>
                <a:cs typeface="Arial"/>
                <a:sym typeface="Arial"/>
              </a:rPr>
              <a:t>The Community Foundation is working with organizations that are mobilizing communities for the 2020 Census.</a:t>
            </a:r>
            <a:endParaRPr dirty="0"/>
          </a:p>
        </p:txBody>
      </p:sp>
      <p:sp>
        <p:nvSpPr>
          <p:cNvPr id="144" name="Google Shape;144;p19"/>
          <p:cNvSpPr txBox="1"/>
          <p:nvPr/>
        </p:nvSpPr>
        <p:spPr>
          <a:xfrm>
            <a:off x="379344" y="184927"/>
            <a:ext cx="4907919" cy="377809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313131"/>
              </a:buClr>
              <a:buSzPts val="3400"/>
              <a:buFont typeface="Calibri"/>
              <a:buNone/>
            </a:pPr>
            <a:r>
              <a:rPr lang="en-US" sz="3400" b="1" dirty="0">
                <a:solidFill>
                  <a:srgbClr val="313131"/>
                </a:solidFill>
                <a:latin typeface="Calibri"/>
                <a:ea typeface="Calibri"/>
                <a:cs typeface="Calibri"/>
                <a:sym typeface="Calibri"/>
              </a:rPr>
              <a:t>A complete and </a:t>
            </a:r>
            <a:br>
              <a:rPr lang="en-US" sz="3400" b="1" dirty="0">
                <a:solidFill>
                  <a:srgbClr val="313131"/>
                </a:solidFill>
                <a:latin typeface="Calibri"/>
                <a:ea typeface="Calibri"/>
                <a:cs typeface="Calibri"/>
                <a:sym typeface="Calibri"/>
              </a:rPr>
            </a:br>
            <a:r>
              <a:rPr lang="en-US" sz="3400" b="1" dirty="0">
                <a:solidFill>
                  <a:srgbClr val="313131"/>
                </a:solidFill>
                <a:latin typeface="Calibri"/>
                <a:ea typeface="Calibri"/>
                <a:cs typeface="Calibri"/>
                <a:sym typeface="Calibri"/>
              </a:rPr>
              <a:t>accurate count is </a:t>
            </a:r>
            <a:br>
              <a:rPr lang="en-US" sz="3400" b="1" dirty="0">
                <a:solidFill>
                  <a:srgbClr val="313131"/>
                </a:solidFill>
                <a:latin typeface="Calibri"/>
                <a:ea typeface="Calibri"/>
                <a:cs typeface="Calibri"/>
                <a:sym typeface="Calibri"/>
              </a:rPr>
            </a:br>
            <a:r>
              <a:rPr lang="en-US" sz="3400" b="1" dirty="0">
                <a:solidFill>
                  <a:srgbClr val="313131"/>
                </a:solidFill>
                <a:latin typeface="Calibri"/>
                <a:ea typeface="Calibri"/>
                <a:cs typeface="Calibri"/>
                <a:sym typeface="Calibri"/>
              </a:rPr>
              <a:t>vital for communities;  historically, some populations are undercounted.</a:t>
            </a:r>
            <a:endParaRPr dirty="0"/>
          </a:p>
        </p:txBody>
      </p:sp>
      <p:sp>
        <p:nvSpPr>
          <p:cNvPr id="145" name="Google Shape;145;p19"/>
          <p:cNvSpPr/>
          <p:nvPr/>
        </p:nvSpPr>
        <p:spPr>
          <a:xfrm>
            <a:off x="418859" y="6428657"/>
            <a:ext cx="217880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cxnSp>
        <p:nvCxnSpPr>
          <p:cNvPr id="146" name="Google Shape;146;p19"/>
          <p:cNvCxnSpPr/>
          <p:nvPr/>
        </p:nvCxnSpPr>
        <p:spPr>
          <a:xfrm>
            <a:off x="495852" y="4359965"/>
            <a:ext cx="914400" cy="0"/>
          </a:xfrm>
          <a:prstGeom prst="straightConnector1">
            <a:avLst/>
          </a:prstGeom>
          <a:noFill/>
          <a:ln w="28575" cap="flat" cmpd="sng">
            <a:solidFill>
              <a:srgbClr val="4A7729"/>
            </a:solidFill>
            <a:prstDash val="solid"/>
            <a:miter lim="800000"/>
            <a:headEnd type="none" w="sm" len="sm"/>
            <a:tailEnd type="none" w="sm" len="sm"/>
          </a:ln>
        </p:spPr>
      </p:cxnSp>
      <p:pic>
        <p:nvPicPr>
          <p:cNvPr id="147" name="Google Shape;147;p19"/>
          <p:cNvPicPr preferRelativeResize="0"/>
          <p:nvPr/>
        </p:nvPicPr>
        <p:blipFill rotWithShape="1">
          <a:blip r:embed="rId3">
            <a:alphaModFix/>
          </a:blip>
          <a:srcRect/>
          <a:stretch/>
        </p:blipFill>
        <p:spPr>
          <a:xfrm>
            <a:off x="6389969" y="184927"/>
            <a:ext cx="5109586" cy="6503109"/>
          </a:xfrm>
          <a:prstGeom prst="rect">
            <a:avLst/>
          </a:prstGeom>
          <a:noFill/>
          <a:ln>
            <a:noFill/>
          </a:ln>
          <a:effectLst>
            <a:outerShdw blurRad="63500" dist="76200" dir="2700000" algn="tl" rotWithShape="0">
              <a:srgbClr val="8C857B">
                <a:alpha val="9803"/>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0"/>
          <p:cNvSpPr/>
          <p:nvPr/>
        </p:nvSpPr>
        <p:spPr>
          <a:xfrm>
            <a:off x="0" y="0"/>
            <a:ext cx="5565913" cy="6858000"/>
          </a:xfrm>
          <a:prstGeom prst="rect">
            <a:avLst/>
          </a:prstGeom>
          <a:solidFill>
            <a:srgbClr val="8C857B">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55" name="Google Shape;155;p20"/>
          <p:cNvSpPr txBox="1"/>
          <p:nvPr/>
        </p:nvSpPr>
        <p:spPr>
          <a:xfrm>
            <a:off x="418859" y="740736"/>
            <a:ext cx="4763301" cy="4947186"/>
          </a:xfrm>
          <a:prstGeom prst="rect">
            <a:avLst/>
          </a:prstGeom>
          <a:noFill/>
          <a:ln>
            <a:noFill/>
          </a:ln>
        </p:spPr>
        <p:txBody>
          <a:bodyPr spcFirstLastPara="1" wrap="square" lIns="91425" tIns="45700" rIns="91425" bIns="45700" anchor="b" anchorCtr="0">
            <a:noAutofit/>
          </a:bodyPr>
          <a:lstStyle/>
          <a:p>
            <a:pPr lvl="0">
              <a:lnSpc>
                <a:spcPct val="90000"/>
              </a:lnSpc>
              <a:buClr>
                <a:srgbClr val="313131"/>
              </a:buClr>
              <a:buSzPts val="3400"/>
            </a:pPr>
            <a:r>
              <a:rPr lang="en-US" sz="3400" b="1" dirty="0">
                <a:solidFill>
                  <a:srgbClr val="313131"/>
                </a:solidFill>
                <a:latin typeface="Calibri"/>
                <a:ea typeface="Calibri"/>
                <a:cs typeface="Calibri"/>
                <a:sym typeface="Calibri"/>
              </a:rPr>
              <a:t>Traditionally undercounted groups include populations like communities of color, low-income households, immigrants, those distrustful of the government, people who move frequently, and young children.</a:t>
            </a:r>
            <a:endParaRPr dirty="0"/>
          </a:p>
        </p:txBody>
      </p:sp>
      <p:sp>
        <p:nvSpPr>
          <p:cNvPr id="156" name="Google Shape;156;p20"/>
          <p:cNvSpPr/>
          <p:nvPr/>
        </p:nvSpPr>
        <p:spPr>
          <a:xfrm>
            <a:off x="418859" y="6428657"/>
            <a:ext cx="217880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pic>
        <p:nvPicPr>
          <p:cNvPr id="5" name="Picture 4">
            <a:extLst>
              <a:ext uri="{FF2B5EF4-FFF2-40B4-BE49-F238E27FC236}">
                <a16:creationId xmlns:a16="http://schemas.microsoft.com/office/drawing/2014/main" id="{4235110E-C792-9540-872F-12FEA3629DD6}"/>
              </a:ext>
            </a:extLst>
          </p:cNvPr>
          <p:cNvPicPr>
            <a:picLocks noChangeAspect="1"/>
          </p:cNvPicPr>
          <p:nvPr/>
        </p:nvPicPr>
        <p:blipFill>
          <a:blip r:embed="rId3"/>
          <a:stretch>
            <a:fillRect/>
          </a:stretch>
        </p:blipFill>
        <p:spPr>
          <a:xfrm>
            <a:off x="5890477" y="882820"/>
            <a:ext cx="6054313" cy="466301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1"/>
          <p:cNvPicPr preferRelativeResize="0"/>
          <p:nvPr/>
        </p:nvPicPr>
        <p:blipFill rotWithShape="1">
          <a:blip r:embed="rId3">
            <a:alphaModFix/>
          </a:blip>
          <a:srcRect/>
          <a:stretch/>
        </p:blipFill>
        <p:spPr>
          <a:xfrm>
            <a:off x="5805853" y="169639"/>
            <a:ext cx="6134101" cy="6494930"/>
          </a:xfrm>
          <a:prstGeom prst="rect">
            <a:avLst/>
          </a:prstGeom>
          <a:noFill/>
          <a:ln>
            <a:noFill/>
          </a:ln>
        </p:spPr>
      </p:pic>
      <p:sp>
        <p:nvSpPr>
          <p:cNvPr id="165" name="Google Shape;165;p21"/>
          <p:cNvSpPr/>
          <p:nvPr/>
        </p:nvSpPr>
        <p:spPr>
          <a:xfrm>
            <a:off x="0" y="0"/>
            <a:ext cx="5565913" cy="6858000"/>
          </a:xfrm>
          <a:prstGeom prst="rect">
            <a:avLst/>
          </a:prstGeom>
          <a:solidFill>
            <a:srgbClr val="8C857B">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66" name="Google Shape;166;p21"/>
          <p:cNvSpPr txBox="1">
            <a:spLocks noGrp="1"/>
          </p:cNvSpPr>
          <p:nvPr>
            <p:ph type="title"/>
          </p:nvPr>
        </p:nvSpPr>
        <p:spPr>
          <a:xfrm>
            <a:off x="438200" y="4349997"/>
            <a:ext cx="4968041" cy="638573"/>
          </a:xfrm>
          <a:prstGeom prst="rect">
            <a:avLst/>
          </a:prstGeom>
          <a:noFill/>
          <a:ln>
            <a:noFill/>
          </a:ln>
        </p:spPr>
        <p:txBody>
          <a:bodyPr spcFirstLastPara="1" wrap="square" lIns="91425" tIns="45700" rIns="91425" bIns="45700" anchor="ctr" anchorCtr="0">
            <a:noAutofit/>
          </a:bodyPr>
          <a:lstStyle/>
          <a:p>
            <a:pPr marL="0" lvl="0" indent="0" algn="l" rtl="0">
              <a:lnSpc>
                <a:spcPct val="122222"/>
              </a:lnSpc>
              <a:spcBef>
                <a:spcPts val="0"/>
              </a:spcBef>
              <a:spcAft>
                <a:spcPts val="0"/>
              </a:spcAft>
              <a:buClr>
                <a:srgbClr val="313131"/>
              </a:buClr>
              <a:buSzPts val="1800"/>
              <a:buFont typeface="Arial"/>
              <a:buNone/>
            </a:pPr>
            <a:r>
              <a:rPr lang="en-US" sz="1800" dirty="0">
                <a:solidFill>
                  <a:srgbClr val="313131"/>
                </a:solidFill>
                <a:latin typeface="Arial"/>
                <a:ea typeface="Arial"/>
                <a:cs typeface="Arial"/>
                <a:sym typeface="Arial"/>
              </a:rPr>
              <a:t>English and these 12 languages account for languages spoken in over 99% of all households in the country. </a:t>
            </a:r>
            <a:endParaRPr dirty="0"/>
          </a:p>
        </p:txBody>
      </p:sp>
      <p:sp>
        <p:nvSpPr>
          <p:cNvPr id="167" name="Google Shape;167;p21"/>
          <p:cNvSpPr txBox="1"/>
          <p:nvPr/>
        </p:nvSpPr>
        <p:spPr>
          <a:xfrm>
            <a:off x="379344" y="61832"/>
            <a:ext cx="4907919" cy="377809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313131"/>
              </a:buClr>
              <a:buSzPts val="3400"/>
              <a:buFont typeface="Calibri"/>
              <a:buNone/>
            </a:pPr>
            <a:r>
              <a:rPr lang="en-US" sz="3400" b="1" dirty="0">
                <a:solidFill>
                  <a:srgbClr val="313131"/>
                </a:solidFill>
                <a:latin typeface="Calibri"/>
                <a:ea typeface="Calibri"/>
                <a:cs typeface="Calibri"/>
                <a:sym typeface="Calibri"/>
              </a:rPr>
              <a:t>These 12 languages match the non-English languages supported for the 2020 Census internet and phone response options.</a:t>
            </a:r>
            <a:endParaRPr dirty="0"/>
          </a:p>
        </p:txBody>
      </p:sp>
      <p:sp>
        <p:nvSpPr>
          <p:cNvPr id="168" name="Google Shape;168;p21"/>
          <p:cNvSpPr/>
          <p:nvPr/>
        </p:nvSpPr>
        <p:spPr>
          <a:xfrm>
            <a:off x="418859" y="6428657"/>
            <a:ext cx="3884397"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cxnSp>
        <p:nvCxnSpPr>
          <p:cNvPr id="169" name="Google Shape;169;p21"/>
          <p:cNvCxnSpPr/>
          <p:nvPr/>
        </p:nvCxnSpPr>
        <p:spPr>
          <a:xfrm>
            <a:off x="478267" y="4131360"/>
            <a:ext cx="914400" cy="0"/>
          </a:xfrm>
          <a:prstGeom prst="straightConnector1">
            <a:avLst/>
          </a:prstGeom>
          <a:noFill/>
          <a:ln w="28575" cap="flat" cmpd="sng">
            <a:solidFill>
              <a:srgbClr val="4A7729"/>
            </a:solidFill>
            <a:prstDash val="solid"/>
            <a:miter lim="800000"/>
            <a:headEnd type="none" w="sm" len="sm"/>
            <a:tailEnd type="none" w="sm" len="sm"/>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2"/>
          <p:cNvPicPr preferRelativeResize="0"/>
          <p:nvPr/>
        </p:nvPicPr>
        <p:blipFill rotWithShape="1">
          <a:blip r:embed="rId3">
            <a:alphaModFix amt="90000"/>
          </a:blip>
          <a:srcRect t="13385" b="6244"/>
          <a:stretch/>
        </p:blipFill>
        <p:spPr>
          <a:xfrm>
            <a:off x="0" y="-42864"/>
            <a:ext cx="12192000" cy="6915152"/>
          </a:xfrm>
          <a:prstGeom prst="rect">
            <a:avLst/>
          </a:prstGeom>
          <a:noFill/>
          <a:ln>
            <a:noFill/>
          </a:ln>
        </p:spPr>
      </p:pic>
      <p:sp>
        <p:nvSpPr>
          <p:cNvPr id="176" name="Google Shape;176;p22"/>
          <p:cNvSpPr/>
          <p:nvPr/>
        </p:nvSpPr>
        <p:spPr>
          <a:xfrm>
            <a:off x="4762" y="3705415"/>
            <a:ext cx="12187238" cy="2235994"/>
          </a:xfrm>
          <a:prstGeom prst="rect">
            <a:avLst/>
          </a:prstGeom>
          <a:solidFill>
            <a:srgbClr val="4A7729">
              <a:alpha val="8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77" name="Google Shape;177;p22"/>
          <p:cNvSpPr txBox="1"/>
          <p:nvPr/>
        </p:nvSpPr>
        <p:spPr>
          <a:xfrm>
            <a:off x="646785" y="4513849"/>
            <a:ext cx="10515600" cy="6191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200"/>
              <a:buFont typeface="Calibri"/>
              <a:buNone/>
            </a:pPr>
            <a:r>
              <a:rPr lang="en-US" sz="4200" b="1" i="0" dirty="0">
                <a:solidFill>
                  <a:schemeClr val="lt1"/>
                </a:solidFill>
                <a:latin typeface="Calibri"/>
                <a:ea typeface="Calibri"/>
                <a:cs typeface="Calibri"/>
                <a:sym typeface="Calibri"/>
              </a:rPr>
              <a:t>Statewide Campaign</a:t>
            </a:r>
            <a:endParaRPr dirty="0"/>
          </a:p>
        </p:txBody>
      </p:sp>
      <p:sp>
        <p:nvSpPr>
          <p:cNvPr id="178" name="Google Shape;178;p22"/>
          <p:cNvSpPr/>
          <p:nvPr/>
        </p:nvSpPr>
        <p:spPr>
          <a:xfrm>
            <a:off x="418859" y="6428657"/>
            <a:ext cx="217880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pic>
        <p:nvPicPr>
          <p:cNvPr id="179" name="Google Shape;179;p22"/>
          <p:cNvPicPr preferRelativeResize="0"/>
          <p:nvPr/>
        </p:nvPicPr>
        <p:blipFill rotWithShape="1">
          <a:blip r:embed="rId4">
            <a:alphaModFix/>
          </a:blip>
          <a:srcRect/>
          <a:stretch/>
        </p:blipFill>
        <p:spPr>
          <a:xfrm>
            <a:off x="8879931" y="4345746"/>
            <a:ext cx="2924477" cy="955329"/>
          </a:xfrm>
          <a:prstGeom prst="rect">
            <a:avLst/>
          </a:prstGeom>
          <a:solidFill>
            <a:schemeClr val="lt1"/>
          </a:solid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10000">
              <a:srgbClr val="5DCBE9"/>
            </a:gs>
            <a:gs pos="98000">
              <a:srgbClr val="1A6996"/>
            </a:gs>
          </a:gsLst>
          <a:lin ang="612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EE6391-50EA-3549-9762-CF471AF226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169" y="189984"/>
            <a:ext cx="2283234" cy="749300"/>
          </a:xfrm>
          <a:prstGeom prst="rect">
            <a:avLst/>
          </a:prstGeom>
        </p:spPr>
      </p:pic>
      <p:pic>
        <p:nvPicPr>
          <p:cNvPr id="3" name="Picture 2">
            <a:extLst>
              <a:ext uri="{FF2B5EF4-FFF2-40B4-BE49-F238E27FC236}">
                <a16:creationId xmlns:a16="http://schemas.microsoft.com/office/drawing/2014/main" id="{B8BBB57D-B05B-A74E-8FE6-BF031E16B53E}"/>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685729" y="-1136113"/>
            <a:ext cx="8314014" cy="8633784"/>
          </a:xfrm>
          <a:prstGeom prst="rect">
            <a:avLst/>
          </a:prstGeom>
        </p:spPr>
      </p:pic>
      <p:pic>
        <p:nvPicPr>
          <p:cNvPr id="4" name="Picture 3">
            <a:extLst>
              <a:ext uri="{FF2B5EF4-FFF2-40B4-BE49-F238E27FC236}">
                <a16:creationId xmlns:a16="http://schemas.microsoft.com/office/drawing/2014/main" id="{FA74FD71-3938-7442-84CB-CA7AE8B0F8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2792" y="71934"/>
            <a:ext cx="1604895" cy="448250"/>
          </a:xfrm>
          <a:prstGeom prst="rect">
            <a:avLst/>
          </a:prstGeom>
        </p:spPr>
      </p:pic>
      <p:pic>
        <p:nvPicPr>
          <p:cNvPr id="5" name="Picture 4">
            <a:extLst>
              <a:ext uri="{FF2B5EF4-FFF2-40B4-BE49-F238E27FC236}">
                <a16:creationId xmlns:a16="http://schemas.microsoft.com/office/drawing/2014/main" id="{6ACBE15D-C8A5-104E-BA1E-A0DD5A1B38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484" y="61997"/>
            <a:ext cx="1467361" cy="463686"/>
          </a:xfrm>
          <a:prstGeom prst="rect">
            <a:avLst/>
          </a:prstGeom>
        </p:spPr>
      </p:pic>
      <p:sp>
        <p:nvSpPr>
          <p:cNvPr id="7" name="Title 9">
            <a:extLst>
              <a:ext uri="{FF2B5EF4-FFF2-40B4-BE49-F238E27FC236}">
                <a16:creationId xmlns:a16="http://schemas.microsoft.com/office/drawing/2014/main" id="{B1E4A9B6-A15F-1A46-B2B2-9D6176558479}"/>
              </a:ext>
            </a:extLst>
          </p:cNvPr>
          <p:cNvSpPr txBox="1">
            <a:spLocks/>
          </p:cNvSpPr>
          <p:nvPr/>
        </p:nvSpPr>
        <p:spPr>
          <a:xfrm>
            <a:off x="533400" y="2696382"/>
            <a:ext cx="8229392" cy="23198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Franklin Gothic Book" panose="020B0503020102020204" pitchFamily="34" charset="0"/>
              </a:rPr>
              <a:t>MICHIGAN NONPROFITS COUNT CAMPAIGN OVERVIEW</a:t>
            </a:r>
            <a:br>
              <a:rPr lang="en-US" b="1" dirty="0">
                <a:solidFill>
                  <a:schemeClr val="bg1"/>
                </a:solidFill>
                <a:latin typeface="Franklin Gothic Book" panose="020B0503020102020204" pitchFamily="34" charset="0"/>
              </a:rPr>
            </a:br>
            <a:endParaRPr lang="en-US"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3409122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p:nvPr/>
        </p:nvSpPr>
        <p:spPr>
          <a:xfrm>
            <a:off x="0" y="0"/>
            <a:ext cx="5565913" cy="6858000"/>
          </a:xfrm>
          <a:prstGeom prst="rect">
            <a:avLst/>
          </a:prstGeom>
          <a:solidFill>
            <a:srgbClr val="8C857B">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10" name="Google Shape;110;p15"/>
          <p:cNvSpPr txBox="1">
            <a:spLocks noGrp="1"/>
          </p:cNvSpPr>
          <p:nvPr>
            <p:ph type="title"/>
          </p:nvPr>
        </p:nvSpPr>
        <p:spPr>
          <a:xfrm>
            <a:off x="418859" y="4444528"/>
            <a:ext cx="4801902" cy="1202893"/>
          </a:xfrm>
          <a:prstGeom prst="rect">
            <a:avLst/>
          </a:prstGeom>
          <a:noFill/>
          <a:ln>
            <a:noFill/>
          </a:ln>
        </p:spPr>
        <p:txBody>
          <a:bodyPr spcFirstLastPara="1" wrap="square" lIns="91425" tIns="45700" rIns="91425" bIns="45700" anchor="ctr" anchorCtr="0">
            <a:noAutofit/>
          </a:bodyPr>
          <a:lstStyle/>
          <a:p>
            <a:pPr marL="0" lvl="0" indent="0" algn="l" rtl="0">
              <a:lnSpc>
                <a:spcPct val="122222"/>
              </a:lnSpc>
              <a:spcBef>
                <a:spcPts val="0"/>
              </a:spcBef>
              <a:spcAft>
                <a:spcPts val="0"/>
              </a:spcAft>
              <a:buClr>
                <a:srgbClr val="313131"/>
              </a:buClr>
              <a:buSzPts val="1800"/>
              <a:buFont typeface="Arial"/>
              <a:buNone/>
            </a:pPr>
            <a:r>
              <a:rPr lang="en-US" sz="1800" dirty="0">
                <a:solidFill>
                  <a:srgbClr val="313131"/>
                </a:solidFill>
                <a:latin typeface="Arial"/>
                <a:ea typeface="Arial"/>
                <a:cs typeface="Arial"/>
                <a:sym typeface="Arial"/>
              </a:rPr>
              <a:t>The Community Foundation supports donors and their charitable intentions, and funds, develops and nurtures programs that create lasting positive benefits for the region.</a:t>
            </a:r>
            <a:endParaRPr dirty="0"/>
          </a:p>
        </p:txBody>
      </p:sp>
      <p:sp>
        <p:nvSpPr>
          <p:cNvPr id="111" name="Google Shape;111;p15"/>
          <p:cNvSpPr txBox="1"/>
          <p:nvPr/>
        </p:nvSpPr>
        <p:spPr>
          <a:xfrm>
            <a:off x="418859" y="554454"/>
            <a:ext cx="4907919" cy="377809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313131"/>
              </a:buClr>
              <a:buSzPts val="3400"/>
              <a:buFont typeface="Calibri"/>
              <a:buNone/>
            </a:pPr>
            <a:r>
              <a:rPr lang="en-US" sz="3400" b="1" dirty="0">
                <a:solidFill>
                  <a:srgbClr val="313131"/>
                </a:solidFill>
                <a:latin typeface="Calibri"/>
                <a:ea typeface="Calibri"/>
                <a:cs typeface="Calibri"/>
                <a:sym typeface="Calibri"/>
              </a:rPr>
              <a:t>The Community Foundation creates permanent, positive change in southeast Michigan through thoughtful philanthropy. </a:t>
            </a:r>
            <a:br>
              <a:rPr lang="en-US" sz="3400" b="1" dirty="0">
                <a:solidFill>
                  <a:srgbClr val="313131"/>
                </a:solidFill>
                <a:latin typeface="Calibri"/>
                <a:ea typeface="Calibri"/>
                <a:cs typeface="Calibri"/>
                <a:sym typeface="Calibri"/>
              </a:rPr>
            </a:br>
            <a:endParaRPr sz="3400" b="1" dirty="0">
              <a:solidFill>
                <a:srgbClr val="313131"/>
              </a:solidFill>
              <a:latin typeface="Calibri"/>
              <a:ea typeface="Calibri"/>
              <a:cs typeface="Calibri"/>
              <a:sym typeface="Calibri"/>
            </a:endParaRPr>
          </a:p>
        </p:txBody>
      </p:sp>
      <p:sp>
        <p:nvSpPr>
          <p:cNvPr id="112" name="Google Shape;112;p15"/>
          <p:cNvSpPr/>
          <p:nvPr/>
        </p:nvSpPr>
        <p:spPr>
          <a:xfrm>
            <a:off x="418859" y="6428657"/>
            <a:ext cx="217880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cxnSp>
        <p:nvCxnSpPr>
          <p:cNvPr id="113" name="Google Shape;113;p15"/>
          <p:cNvCxnSpPr/>
          <p:nvPr/>
        </p:nvCxnSpPr>
        <p:spPr>
          <a:xfrm>
            <a:off x="495852" y="4146512"/>
            <a:ext cx="914400" cy="0"/>
          </a:xfrm>
          <a:prstGeom prst="straightConnector1">
            <a:avLst/>
          </a:prstGeom>
          <a:noFill/>
          <a:ln w="28575" cap="flat" cmpd="sng">
            <a:solidFill>
              <a:srgbClr val="4A7729"/>
            </a:solidFill>
            <a:prstDash val="solid"/>
            <a:miter lim="800000"/>
            <a:headEnd type="none" w="sm" len="sm"/>
            <a:tailEnd type="none" w="sm" len="sm"/>
          </a:ln>
        </p:spPr>
      </p:cxnSp>
      <p:pic>
        <p:nvPicPr>
          <p:cNvPr id="8" name="Google Shape;158;p20">
            <a:extLst>
              <a:ext uri="{FF2B5EF4-FFF2-40B4-BE49-F238E27FC236}">
                <a16:creationId xmlns:a16="http://schemas.microsoft.com/office/drawing/2014/main" id="{4954C815-1F90-1541-A4B7-8DAD1444B740}"/>
              </a:ext>
            </a:extLst>
          </p:cNvPr>
          <p:cNvPicPr preferRelativeResize="0"/>
          <p:nvPr/>
        </p:nvPicPr>
        <p:blipFill rotWithShape="1">
          <a:blip r:embed="rId3">
            <a:alphaModFix/>
          </a:blip>
          <a:srcRect l="14658" r="21010"/>
          <a:stretch/>
        </p:blipFill>
        <p:spPr>
          <a:xfrm>
            <a:off x="5666607" y="306231"/>
            <a:ext cx="6353113" cy="6245537"/>
          </a:xfrm>
          <a:prstGeom prst="rect">
            <a:avLst/>
          </a:prstGeom>
          <a:noFill/>
          <a:ln>
            <a:noFill/>
          </a:ln>
        </p:spPr>
      </p:pic>
    </p:spTree>
    <p:extLst>
      <p:ext uri="{BB962C8B-B14F-4D97-AF65-F5344CB8AC3E}">
        <p14:creationId xmlns:p14="http://schemas.microsoft.com/office/powerpoint/2010/main" val="3844152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0000">
              <a:srgbClr val="5DCBE9"/>
            </a:gs>
            <a:gs pos="98000">
              <a:srgbClr val="1A6996"/>
            </a:gs>
          </a:gsLst>
          <a:lin ang="6120000" scaled="1"/>
        </a:gradFill>
        <a:effectLst/>
      </p:bgPr>
    </p:bg>
    <p:spTree>
      <p:nvGrpSpPr>
        <p:cNvPr id="1" name=""/>
        <p:cNvGrpSpPr/>
        <p:nvPr/>
      </p:nvGrpSpPr>
      <p:grpSpPr>
        <a:xfrm>
          <a:off x="0" y="0"/>
          <a:ext cx="0" cy="0"/>
          <a:chOff x="0" y="0"/>
          <a:chExt cx="0" cy="0"/>
        </a:xfrm>
      </p:grpSpPr>
      <p:sp>
        <p:nvSpPr>
          <p:cNvPr id="9" name="Rectangle 8"/>
          <p:cNvSpPr/>
          <p:nvPr/>
        </p:nvSpPr>
        <p:spPr>
          <a:xfrm>
            <a:off x="772637" y="501205"/>
            <a:ext cx="5983941" cy="378702"/>
          </a:xfrm>
          <a:prstGeom prst="rect">
            <a:avLst/>
          </a:prstGeom>
          <a:solidFill>
            <a:srgbClr val="013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86924" y="172021"/>
            <a:ext cx="6615953" cy="707886"/>
          </a:xfrm>
          <a:prstGeom prst="rect">
            <a:avLst/>
          </a:prstGeom>
          <a:noFill/>
        </p:spPr>
        <p:txBody>
          <a:bodyPr wrap="square" rtlCol="0">
            <a:spAutoFit/>
          </a:bodyPr>
          <a:lstStyle/>
          <a:p>
            <a:r>
              <a:rPr lang="en-US" sz="4000" b="1" dirty="0">
                <a:solidFill>
                  <a:schemeClr val="bg1"/>
                </a:solidFill>
                <a:latin typeface="Segoe UI" panose="020B0502040204020203" pitchFamily="34" charset="0"/>
                <a:cs typeface="Segoe UI" panose="020B0502040204020203" pitchFamily="34" charset="0"/>
              </a:rPr>
              <a:t>CAMPAIGN OVERVIEW</a:t>
            </a:r>
            <a:endParaRPr lang="en-US" sz="2400" b="1" dirty="0">
              <a:solidFill>
                <a:schemeClr val="bg1"/>
              </a:solidFill>
              <a:latin typeface="Segoe UI" panose="020B0502040204020203" pitchFamily="34" charset="0"/>
              <a:cs typeface="Segoe UI" panose="020B0502040204020203" pitchFamily="34" charset="0"/>
            </a:endParaRPr>
          </a:p>
        </p:txBody>
      </p:sp>
      <p:sp>
        <p:nvSpPr>
          <p:cNvPr id="13" name="Rectangle 12"/>
          <p:cNvSpPr/>
          <p:nvPr/>
        </p:nvSpPr>
        <p:spPr>
          <a:xfrm>
            <a:off x="772637" y="1355103"/>
            <a:ext cx="5983941" cy="4401205"/>
          </a:xfrm>
          <a:prstGeom prst="rect">
            <a:avLst/>
          </a:prstGeom>
        </p:spPr>
        <p:txBody>
          <a:bodyPr wrap="square">
            <a:spAutoFit/>
          </a:bodyPr>
          <a:lstStyle/>
          <a:p>
            <a:r>
              <a:rPr lang="en-US" sz="2000" b="1" dirty="0">
                <a:solidFill>
                  <a:schemeClr val="bg1"/>
                </a:solidFill>
              </a:rPr>
              <a:t>OUR CAMPAIGN </a:t>
            </a:r>
          </a:p>
          <a:p>
            <a:endParaRPr lang="en-US" sz="2000" dirty="0">
              <a:solidFill>
                <a:schemeClr val="bg1"/>
              </a:solidFill>
            </a:endParaRPr>
          </a:p>
          <a:p>
            <a:r>
              <a:rPr lang="en-US" sz="2000" dirty="0">
                <a:solidFill>
                  <a:schemeClr val="bg1"/>
                </a:solidFill>
                <a:latin typeface="Franklin Gothic Book" panose="020B0503020102020204" pitchFamily="34" charset="0"/>
              </a:rPr>
              <a:t>In July, 2017 Michigan Nonprofit Association (MNA) was awarded a 3-yr. grant from the W.K. Kellogg Foundation to launch 2020 Michigan Nonprofit Counts Campaign. Since then more than 40 foundations and the State of Michigan have invested in the campaign.  </a:t>
            </a:r>
          </a:p>
          <a:p>
            <a:endParaRPr lang="en-US" sz="2000" dirty="0">
              <a:solidFill>
                <a:schemeClr val="bg1"/>
              </a:solidFill>
              <a:latin typeface="Franklin Gothic Book" panose="020B0503020102020204" pitchFamily="34" charset="0"/>
            </a:endParaRPr>
          </a:p>
          <a:p>
            <a:r>
              <a:rPr lang="en-US" sz="2000" dirty="0">
                <a:solidFill>
                  <a:schemeClr val="bg1"/>
                </a:solidFill>
                <a:latin typeface="Franklin Gothic Book" panose="020B0503020102020204" pitchFamily="34" charset="0"/>
              </a:rPr>
              <a:t>Modeled on a similar campaign MNA did for Census 2010, the 2020 Michigan Nonprofits Count Campaign is a collaborative, coordinated, statewide effort to encourage participation in the census in communities that are at significant risk of being undercounted. </a:t>
            </a:r>
          </a:p>
        </p:txBody>
      </p:sp>
      <p:pic>
        <p:nvPicPr>
          <p:cNvPr id="6" name="Google Shape;81;p16">
            <a:extLst>
              <a:ext uri="{FF2B5EF4-FFF2-40B4-BE49-F238E27FC236}">
                <a16:creationId xmlns:a16="http://schemas.microsoft.com/office/drawing/2014/main" id="{FCE4072B-C470-BA44-B9D9-A17D42F7DA3D}"/>
              </a:ext>
            </a:extLst>
          </p:cNvPr>
          <p:cNvPicPr preferRelativeResize="0">
            <a:picLocks noChangeAspect="1"/>
          </p:cNvPicPr>
          <p:nvPr/>
        </p:nvPicPr>
        <p:blipFill rotWithShape="1">
          <a:blip r:embed="rId3">
            <a:alphaModFix/>
          </a:blip>
          <a:srcRect/>
          <a:stretch/>
        </p:blipFill>
        <p:spPr>
          <a:xfrm>
            <a:off x="7981200" y="212674"/>
            <a:ext cx="3332641" cy="6400800"/>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257636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0000">
              <a:srgbClr val="5DCBE9"/>
            </a:gs>
            <a:gs pos="98000">
              <a:srgbClr val="1A6996"/>
            </a:gs>
          </a:gsLst>
          <a:lin ang="6120000" scaled="1"/>
        </a:gradFill>
        <a:effectLst/>
      </p:bgPr>
    </p:bg>
    <p:spTree>
      <p:nvGrpSpPr>
        <p:cNvPr id="1" name=""/>
        <p:cNvGrpSpPr/>
        <p:nvPr/>
      </p:nvGrpSpPr>
      <p:grpSpPr>
        <a:xfrm>
          <a:off x="0" y="0"/>
          <a:ext cx="0" cy="0"/>
          <a:chOff x="0" y="0"/>
          <a:chExt cx="0" cy="0"/>
        </a:xfrm>
      </p:grpSpPr>
      <p:sp>
        <p:nvSpPr>
          <p:cNvPr id="9" name="Rectangle 8"/>
          <p:cNvSpPr/>
          <p:nvPr/>
        </p:nvSpPr>
        <p:spPr>
          <a:xfrm>
            <a:off x="623884" y="372048"/>
            <a:ext cx="5534030" cy="378702"/>
          </a:xfrm>
          <a:prstGeom prst="rect">
            <a:avLst/>
          </a:prstGeom>
          <a:solidFill>
            <a:srgbClr val="013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23883" y="42864"/>
            <a:ext cx="5534031" cy="707886"/>
          </a:xfrm>
          <a:prstGeom prst="rect">
            <a:avLst/>
          </a:prstGeom>
          <a:noFill/>
        </p:spPr>
        <p:txBody>
          <a:bodyPr wrap="square" rtlCol="0">
            <a:spAutoFit/>
          </a:bodyPr>
          <a:lstStyle/>
          <a:p>
            <a:r>
              <a:rPr lang="en-US" sz="4000" b="1" dirty="0">
                <a:solidFill>
                  <a:schemeClr val="bg1"/>
                </a:solidFill>
                <a:latin typeface="Segoe UI" panose="020B0502040204020203" pitchFamily="34" charset="0"/>
                <a:cs typeface="Segoe UI" panose="020B0502040204020203" pitchFamily="34" charset="0"/>
              </a:rPr>
              <a:t>STATEWIDE CAMPAIGN</a:t>
            </a:r>
            <a:endParaRPr lang="en-US" sz="2400" b="1" dirty="0">
              <a:solidFill>
                <a:schemeClr val="bg1"/>
              </a:solidFill>
              <a:latin typeface="Segoe UI" panose="020B0502040204020203" pitchFamily="34" charset="0"/>
              <a:cs typeface="Segoe UI" panose="020B0502040204020203" pitchFamily="34" charset="0"/>
            </a:endParaRPr>
          </a:p>
        </p:txBody>
      </p:sp>
      <p:pic>
        <p:nvPicPr>
          <p:cNvPr id="7" name="Picture 6"/>
          <p:cNvPicPr>
            <a:picLocks noChangeAspect="1"/>
          </p:cNvPicPr>
          <p:nvPr/>
        </p:nvPicPr>
        <p:blipFill>
          <a:blip r:embed="rId2"/>
          <a:stretch>
            <a:fillRect/>
          </a:stretch>
        </p:blipFill>
        <p:spPr>
          <a:xfrm>
            <a:off x="6585897" y="1143000"/>
            <a:ext cx="4912629" cy="5129213"/>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9912E7D-18EB-7C45-909A-DBD888FA0C9D}"/>
              </a:ext>
            </a:extLst>
          </p:cNvPr>
          <p:cNvSpPr/>
          <p:nvPr/>
        </p:nvSpPr>
        <p:spPr>
          <a:xfrm>
            <a:off x="623883" y="1369391"/>
            <a:ext cx="5342413" cy="1938992"/>
          </a:xfrm>
          <a:prstGeom prst="rect">
            <a:avLst/>
          </a:prstGeom>
        </p:spPr>
        <p:txBody>
          <a:bodyPr wrap="square">
            <a:spAutoFit/>
          </a:bodyPr>
          <a:lstStyle/>
          <a:p>
            <a:endParaRPr lang="en-US" sz="2000" b="1" dirty="0">
              <a:solidFill>
                <a:schemeClr val="bg1"/>
              </a:solidFill>
            </a:endParaRPr>
          </a:p>
          <a:p>
            <a:r>
              <a:rPr lang="en-US" sz="2000" b="1" dirty="0">
                <a:solidFill>
                  <a:schemeClr val="bg1"/>
                </a:solidFill>
                <a:latin typeface="Franklin Gothic Book" panose="020B0503020102020204" pitchFamily="34" charset="0"/>
              </a:rPr>
              <a:t>You are part of a state-wide effort to ensure all Michiganders are counted.</a:t>
            </a:r>
          </a:p>
          <a:p>
            <a:pPr marL="285750" indent="-285750">
              <a:buFontTx/>
              <a:buChar char="-"/>
            </a:pPr>
            <a:endParaRPr lang="en-US" sz="2000" b="1" dirty="0">
              <a:solidFill>
                <a:schemeClr val="bg1"/>
              </a:solidFill>
              <a:latin typeface="Franklin Gothic Book" panose="020B0503020102020204" pitchFamily="34" charset="0"/>
            </a:endParaRPr>
          </a:p>
          <a:p>
            <a:r>
              <a:rPr lang="en-US" sz="2000" b="1" dirty="0">
                <a:solidFill>
                  <a:schemeClr val="bg1"/>
                </a:solidFill>
                <a:latin typeface="Franklin Gothic Book" panose="020B0503020102020204" pitchFamily="34" charset="0"/>
              </a:rPr>
              <a:t>There’s a tremendous amount at stake – and your work is vital. </a:t>
            </a:r>
          </a:p>
        </p:txBody>
      </p:sp>
    </p:spTree>
    <p:extLst>
      <p:ext uri="{BB962C8B-B14F-4D97-AF65-F5344CB8AC3E}">
        <p14:creationId xmlns:p14="http://schemas.microsoft.com/office/powerpoint/2010/main" val="1974652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0000">
              <a:srgbClr val="5DCBE9"/>
            </a:gs>
            <a:gs pos="98000">
              <a:srgbClr val="1A6996"/>
            </a:gs>
          </a:gsLst>
          <a:lin ang="612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812" y="40342"/>
            <a:ext cx="8799055" cy="6825123"/>
          </a:xfrm>
          <a:prstGeom prst="rect">
            <a:avLst/>
          </a:prstGeom>
        </p:spPr>
      </p:pic>
    </p:spTree>
    <p:extLst>
      <p:ext uri="{BB962C8B-B14F-4D97-AF65-F5344CB8AC3E}">
        <p14:creationId xmlns:p14="http://schemas.microsoft.com/office/powerpoint/2010/main" val="1169298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0000">
              <a:srgbClr val="5DCBE9"/>
            </a:gs>
            <a:gs pos="98000">
              <a:srgbClr val="1A6996"/>
            </a:gs>
          </a:gsLst>
          <a:lin ang="6120000" scaled="1"/>
        </a:gradFill>
        <a:effectLst/>
      </p:bgPr>
    </p:bg>
    <p:spTree>
      <p:nvGrpSpPr>
        <p:cNvPr id="1" name="Shape 78"/>
        <p:cNvGrpSpPr/>
        <p:nvPr/>
      </p:nvGrpSpPr>
      <p:grpSpPr>
        <a:xfrm>
          <a:off x="0" y="0"/>
          <a:ext cx="0" cy="0"/>
          <a:chOff x="0" y="0"/>
          <a:chExt cx="0" cy="0"/>
        </a:xfrm>
      </p:grpSpPr>
      <p:pic>
        <p:nvPicPr>
          <p:cNvPr id="9" name="Picture 8">
            <a:extLst>
              <a:ext uri="{FF2B5EF4-FFF2-40B4-BE49-F238E27FC236}">
                <a16:creationId xmlns:a16="http://schemas.microsoft.com/office/drawing/2014/main" id="{E6CA92F9-42DB-B144-B50E-D9C0009FED5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685729" y="-1136113"/>
            <a:ext cx="8314014" cy="8633784"/>
          </a:xfrm>
          <a:prstGeom prst="rect">
            <a:avLst/>
          </a:prstGeom>
        </p:spPr>
      </p:pic>
      <p:sp>
        <p:nvSpPr>
          <p:cNvPr id="80" name="Google Shape;80;p16"/>
          <p:cNvSpPr/>
          <p:nvPr/>
        </p:nvSpPr>
        <p:spPr>
          <a:xfrm>
            <a:off x="560711" y="1040564"/>
            <a:ext cx="6764791" cy="3202824"/>
          </a:xfrm>
          <a:prstGeom prst="rect">
            <a:avLst/>
          </a:prstGeom>
          <a:noFill/>
          <a:ln>
            <a:noFill/>
          </a:ln>
        </p:spPr>
        <p:txBody>
          <a:bodyPr spcFirstLastPara="1" wrap="square" lIns="68575" tIns="34275" rIns="68575" bIns="34275" anchor="t" anchorCtr="0">
            <a:noAutofit/>
          </a:bodyPr>
          <a:lstStyle/>
          <a:p>
            <a:pPr marL="12700">
              <a:lnSpc>
                <a:spcPct val="133000"/>
              </a:lnSpc>
            </a:pPr>
            <a:r>
              <a:rPr lang="en-US" sz="2000" b="1" u="sng" dirty="0">
                <a:solidFill>
                  <a:schemeClr val="bg1"/>
                </a:solidFill>
                <a:latin typeface="Franklin Gothic Book" panose="020B0503020102020204" pitchFamily="34" charset="0"/>
                <a:cs typeface="Arial"/>
                <a:sym typeface="Arial"/>
                <a:hlinkClick r:id="rId4">
                  <a:extLst>
                    <a:ext uri="{A12FA001-AC4F-418D-AE19-62706E023703}">
                      <ahyp:hlinkClr xmlns:ahyp="http://schemas.microsoft.com/office/drawing/2018/hyperlinkcolor" val="tx"/>
                    </a:ext>
                  </a:extLst>
                </a:hlinkClick>
              </a:rPr>
              <a:t>www.becountedmi2020.com</a:t>
            </a:r>
            <a:r>
              <a:rPr lang="en-US" sz="2000" b="1" u="sng" dirty="0">
                <a:solidFill>
                  <a:schemeClr val="bg1"/>
                </a:solidFill>
                <a:latin typeface="Franklin Gothic Book" panose="020B0503020102020204" pitchFamily="34" charset="0"/>
                <a:cs typeface="Arial"/>
                <a:sym typeface="Arial"/>
              </a:rPr>
              <a:t> </a:t>
            </a:r>
            <a:endParaRPr sz="2000" b="1" dirty="0">
              <a:solidFill>
                <a:schemeClr val="bg1"/>
              </a:solidFill>
              <a:latin typeface="Franklin Gothic Book" panose="020B0503020102020204" pitchFamily="34" charset="0"/>
            </a:endParaRPr>
          </a:p>
          <a:p>
            <a:pPr marL="12700">
              <a:lnSpc>
                <a:spcPts val="780"/>
              </a:lnSpc>
            </a:pPr>
            <a:endParaRPr sz="2000" b="1" dirty="0">
              <a:solidFill>
                <a:schemeClr val="bg1"/>
              </a:solidFill>
              <a:latin typeface="Franklin Gothic Book" panose="020B0503020102020204" pitchFamily="34" charset="0"/>
              <a:ea typeface="Arial"/>
              <a:cs typeface="Arial"/>
              <a:sym typeface="Arial"/>
            </a:endParaRPr>
          </a:p>
          <a:p>
            <a:pPr marL="12700">
              <a:lnSpc>
                <a:spcPct val="166666"/>
              </a:lnSpc>
            </a:pPr>
            <a:r>
              <a:rPr lang="en" sz="2000" b="1" dirty="0">
                <a:solidFill>
                  <a:schemeClr val="bg1"/>
                </a:solidFill>
                <a:latin typeface="Franklin Gothic Book" panose="020B0503020102020204" pitchFamily="34" charset="0"/>
                <a:ea typeface="Arial"/>
                <a:cs typeface="Arial"/>
                <a:sym typeface="Arial"/>
              </a:rPr>
              <a:t>Provide a resource repository of materials for nonprofits</a:t>
            </a:r>
          </a:p>
          <a:p>
            <a:pPr marL="12700">
              <a:lnSpc>
                <a:spcPct val="166666"/>
              </a:lnSpc>
            </a:pPr>
            <a:r>
              <a:rPr lang="en" sz="2000" b="1" dirty="0">
                <a:solidFill>
                  <a:schemeClr val="bg1"/>
                </a:solidFill>
                <a:latin typeface="Franklin Gothic Book" panose="020B0503020102020204" pitchFamily="34" charset="0"/>
                <a:cs typeface="Arial"/>
                <a:sym typeface="Arial"/>
              </a:rPr>
              <a:t>Quarterly webinars for census advocates (records can be found on website)</a:t>
            </a:r>
          </a:p>
        </p:txBody>
      </p:sp>
      <p:pic>
        <p:nvPicPr>
          <p:cNvPr id="81" name="Google Shape;81;p16"/>
          <p:cNvPicPr preferRelativeResize="0"/>
          <p:nvPr/>
        </p:nvPicPr>
        <p:blipFill rotWithShape="1">
          <a:blip r:embed="rId5">
            <a:alphaModFix/>
          </a:blip>
          <a:srcRect/>
          <a:stretch/>
        </p:blipFill>
        <p:spPr>
          <a:xfrm rot="1122275">
            <a:off x="3280623" y="2737237"/>
            <a:ext cx="2313005" cy="4442441"/>
          </a:xfrm>
          <a:prstGeom prst="rect">
            <a:avLst/>
          </a:prstGeom>
          <a:noFill/>
          <a:ln>
            <a:noFill/>
          </a:ln>
          <a:effectLst>
            <a:outerShdw blurRad="50800" dist="38100" dir="2700000" algn="tl" rotWithShape="0">
              <a:srgbClr val="000000">
                <a:alpha val="40000"/>
              </a:srgbClr>
            </a:outerShdw>
          </a:effectLst>
        </p:spPr>
      </p:pic>
      <p:pic>
        <p:nvPicPr>
          <p:cNvPr id="82" name="Google Shape;82;p16"/>
          <p:cNvPicPr preferRelativeResize="0"/>
          <p:nvPr/>
        </p:nvPicPr>
        <p:blipFill rotWithShape="1">
          <a:blip r:embed="rId6">
            <a:alphaModFix/>
          </a:blip>
          <a:srcRect/>
          <a:stretch/>
        </p:blipFill>
        <p:spPr>
          <a:xfrm rot="-379652">
            <a:off x="6610353" y="2502639"/>
            <a:ext cx="2331718" cy="4289313"/>
          </a:xfrm>
          <a:prstGeom prst="rect">
            <a:avLst/>
          </a:prstGeom>
          <a:noFill/>
          <a:ln>
            <a:noFill/>
          </a:ln>
          <a:effectLst>
            <a:outerShdw blurRad="50800" dist="38100" dir="2700000" algn="tl" rotWithShape="0">
              <a:srgbClr val="000000">
                <a:alpha val="40000"/>
              </a:srgbClr>
            </a:outerShdw>
          </a:effectLst>
        </p:spPr>
      </p:pic>
      <p:pic>
        <p:nvPicPr>
          <p:cNvPr id="83" name="Google Shape;83;p16"/>
          <p:cNvPicPr preferRelativeResize="0"/>
          <p:nvPr/>
        </p:nvPicPr>
        <p:blipFill rotWithShape="1">
          <a:blip r:embed="rId7">
            <a:alphaModFix/>
          </a:blip>
          <a:srcRect/>
          <a:stretch/>
        </p:blipFill>
        <p:spPr>
          <a:xfrm rot="-1588699">
            <a:off x="9371289" y="1556407"/>
            <a:ext cx="2234738" cy="4256645"/>
          </a:xfrm>
          <a:prstGeom prst="rect">
            <a:avLst/>
          </a:prstGeom>
          <a:noFill/>
          <a:ln>
            <a:noFill/>
          </a:ln>
          <a:effectLst>
            <a:outerShdw blurRad="50800" dist="38100" dir="2700000" algn="tl" rotWithShape="0">
              <a:srgbClr val="000000">
                <a:alpha val="40000"/>
              </a:srgbClr>
            </a:outerShdw>
          </a:effectLst>
        </p:spPr>
      </p:pic>
      <p:grpSp>
        <p:nvGrpSpPr>
          <p:cNvPr id="4" name="Group 3"/>
          <p:cNvGrpSpPr/>
          <p:nvPr/>
        </p:nvGrpSpPr>
        <p:grpSpPr>
          <a:xfrm>
            <a:off x="560711" y="-105739"/>
            <a:ext cx="5341257" cy="725671"/>
            <a:chOff x="0" y="-147346"/>
            <a:chExt cx="5341257" cy="725671"/>
          </a:xfrm>
        </p:grpSpPr>
        <p:sp>
          <p:nvSpPr>
            <p:cNvPr id="7" name="Rectangle 6"/>
            <p:cNvSpPr/>
            <p:nvPr/>
          </p:nvSpPr>
          <p:spPr>
            <a:xfrm>
              <a:off x="0" y="199623"/>
              <a:ext cx="5341257" cy="378702"/>
            </a:xfrm>
            <a:prstGeom prst="rect">
              <a:avLst/>
            </a:prstGeom>
            <a:solidFill>
              <a:srgbClr val="162B55"/>
            </a:solidFill>
            <a:ln>
              <a:solidFill>
                <a:srgbClr val="162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TextBox 7"/>
            <p:cNvSpPr txBox="1"/>
            <p:nvPr/>
          </p:nvSpPr>
          <p:spPr>
            <a:xfrm>
              <a:off x="1" y="-147346"/>
              <a:ext cx="4991099" cy="707886"/>
            </a:xfrm>
            <a:prstGeom prst="rect">
              <a:avLst/>
            </a:prstGeom>
            <a:noFill/>
          </p:spPr>
          <p:txBody>
            <a:bodyPr wrap="square" rtlCol="0">
              <a:spAutoFit/>
            </a:bodyPr>
            <a:lstStyle/>
            <a:p>
              <a:r>
                <a:rPr lang="en-US" sz="4000" b="1" dirty="0">
                  <a:solidFill>
                    <a:schemeClr val="bg1"/>
                  </a:solidFill>
                  <a:latin typeface="Segoe UI" panose="020B0502040204020203" pitchFamily="34" charset="0"/>
                  <a:cs typeface="Segoe UI" panose="020B0502040204020203" pitchFamily="34" charset="0"/>
                </a:rPr>
                <a:t>RESOURCES </a:t>
              </a:r>
              <a:endParaRPr lang="en-US" sz="2400" b="1" dirty="0">
                <a:solidFill>
                  <a:schemeClr val="bg1"/>
                </a:solidFill>
                <a:latin typeface="Segoe UI" panose="020B0502040204020203" pitchFamily="34" charset="0"/>
                <a:cs typeface="Segoe UI" panose="020B0502040204020203" pitchFamily="34" charset="0"/>
              </a:endParaRPr>
            </a:p>
          </p:txBody>
        </p:sp>
      </p:grpSp>
      <p:sp>
        <p:nvSpPr>
          <p:cNvPr id="11" name="Google Shape;80;p16">
            <a:extLst>
              <a:ext uri="{FF2B5EF4-FFF2-40B4-BE49-F238E27FC236}">
                <a16:creationId xmlns:a16="http://schemas.microsoft.com/office/drawing/2014/main" id="{02FB8F69-609E-7F43-8082-FDB57611433E}"/>
              </a:ext>
            </a:extLst>
          </p:cNvPr>
          <p:cNvSpPr/>
          <p:nvPr/>
        </p:nvSpPr>
        <p:spPr>
          <a:xfrm>
            <a:off x="560710" y="3131327"/>
            <a:ext cx="3825553" cy="3202824"/>
          </a:xfrm>
          <a:prstGeom prst="rect">
            <a:avLst/>
          </a:prstGeom>
          <a:noFill/>
          <a:ln>
            <a:noFill/>
          </a:ln>
        </p:spPr>
        <p:txBody>
          <a:bodyPr spcFirstLastPara="1" wrap="square" lIns="68575" tIns="34275" rIns="68575" bIns="34275" anchor="t" anchorCtr="0">
            <a:noAutofit/>
          </a:bodyPr>
          <a:lstStyle/>
          <a:p>
            <a:pPr marL="12700">
              <a:lnSpc>
                <a:spcPct val="166666"/>
              </a:lnSpc>
            </a:pPr>
            <a:r>
              <a:rPr lang="en-US" sz="2000" b="1" dirty="0">
                <a:solidFill>
                  <a:schemeClr val="bg1"/>
                </a:solidFill>
                <a:latin typeface="Franklin Gothic Book" panose="020B0503020102020204" pitchFamily="34" charset="0"/>
                <a:cs typeface="Arial"/>
                <a:sym typeface="Arial"/>
              </a:rPr>
              <a:t>Additional trainings being developed for grantees </a:t>
            </a:r>
            <a:endParaRPr sz="2000" b="1" dirty="0">
              <a:solidFill>
                <a:schemeClr val="bg1"/>
              </a:solidFill>
              <a:latin typeface="Franklin Gothic Book" panose="020B0503020102020204" pitchFamily="34" charset="0"/>
            </a:endParaRPr>
          </a:p>
          <a:p>
            <a:pPr marL="12700">
              <a:lnSpc>
                <a:spcPct val="166666"/>
              </a:lnSpc>
            </a:pPr>
            <a:endParaRPr sz="2000" b="1" dirty="0">
              <a:solidFill>
                <a:schemeClr val="bg1"/>
              </a:solidFill>
              <a:latin typeface="Franklin Gothic Book" panose="020B0503020102020204" pitchFamily="34" charset="0"/>
              <a:ea typeface="Arial"/>
              <a:cs typeface="Arial"/>
              <a:sym typeface="Arial"/>
            </a:endParaRPr>
          </a:p>
        </p:txBody>
      </p:sp>
    </p:spTree>
    <p:extLst>
      <p:ext uri="{BB962C8B-B14F-4D97-AF65-F5344CB8AC3E}">
        <p14:creationId xmlns:p14="http://schemas.microsoft.com/office/powerpoint/2010/main" val="4477799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0000">
              <a:srgbClr val="5DCBE9"/>
            </a:gs>
            <a:gs pos="98000">
              <a:srgbClr val="1A6996"/>
            </a:gs>
          </a:gsLst>
          <a:lin ang="6120000" scaled="1"/>
        </a:gradFill>
        <a:effectLst/>
      </p:bgPr>
    </p:bg>
    <p:spTree>
      <p:nvGrpSpPr>
        <p:cNvPr id="1" name=""/>
        <p:cNvGrpSpPr/>
        <p:nvPr/>
      </p:nvGrpSpPr>
      <p:grpSpPr>
        <a:xfrm>
          <a:off x="0" y="0"/>
          <a:ext cx="0" cy="0"/>
          <a:chOff x="0" y="0"/>
          <a:chExt cx="0" cy="0"/>
        </a:xfrm>
      </p:grpSpPr>
      <p:sp>
        <p:nvSpPr>
          <p:cNvPr id="9" name="Rectangle 8"/>
          <p:cNvSpPr/>
          <p:nvPr/>
        </p:nvSpPr>
        <p:spPr>
          <a:xfrm>
            <a:off x="1417638" y="1262063"/>
            <a:ext cx="2768600" cy="5041900"/>
          </a:xfrm>
          <a:prstGeom prst="rect">
            <a:avLst/>
          </a:prstGeom>
          <a:gradFill flip="none" rotWithShape="1">
            <a:gsLst>
              <a:gs pos="0">
                <a:srgbClr val="6A7794"/>
              </a:gs>
              <a:gs pos="50000">
                <a:srgbClr val="6A7794">
                  <a:tint val="44500"/>
                  <a:satMod val="160000"/>
                </a:srgbClr>
              </a:gs>
              <a:gs pos="100000">
                <a:srgbClr val="6A7794">
                  <a:tint val="23500"/>
                  <a:satMod val="160000"/>
                </a:srgbClr>
              </a:gs>
            </a:gsLst>
            <a:lin ang="16200000" scaled="1"/>
            <a:tileRec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pic>
        <p:nvPicPr>
          <p:cNvPr id="7" name="Picture 6"/>
          <p:cNvPicPr>
            <a:picLocks noChangeAspect="1"/>
          </p:cNvPicPr>
          <p:nvPr/>
        </p:nvPicPr>
        <p:blipFill>
          <a:blip r:embed="rId2"/>
          <a:stretch>
            <a:fillRect/>
          </a:stretch>
        </p:blipFill>
        <p:spPr>
          <a:xfrm>
            <a:off x="871538" y="550863"/>
            <a:ext cx="2908300" cy="5219700"/>
          </a:xfrm>
          <a:prstGeom prst="rect">
            <a:avLst/>
          </a:prstGeom>
        </p:spPr>
      </p:pic>
      <p:sp>
        <p:nvSpPr>
          <p:cNvPr id="10" name="TextBox 9"/>
          <p:cNvSpPr txBox="1"/>
          <p:nvPr/>
        </p:nvSpPr>
        <p:spPr>
          <a:xfrm>
            <a:off x="6294438" y="3651707"/>
            <a:ext cx="4267200" cy="2677656"/>
          </a:xfrm>
          <a:prstGeom prst="rect">
            <a:avLst/>
          </a:prstGeom>
          <a:noFill/>
        </p:spPr>
        <p:txBody>
          <a:bodyPr wrap="square" rtlCol="0">
            <a:spAutoFit/>
          </a:bodyPr>
          <a:lstStyle/>
          <a:p>
            <a:r>
              <a:rPr lang="en-US" sz="2400" b="1" dirty="0">
                <a:solidFill>
                  <a:schemeClr val="bg1"/>
                </a:solidFill>
              </a:rPr>
              <a:t>Contact information</a:t>
            </a:r>
          </a:p>
          <a:p>
            <a:endParaRPr lang="en-US" sz="2400" b="1" dirty="0">
              <a:solidFill>
                <a:schemeClr val="bg1"/>
              </a:solidFill>
            </a:endParaRPr>
          </a:p>
          <a:p>
            <a:r>
              <a:rPr lang="en-US" sz="2400" dirty="0">
                <a:solidFill>
                  <a:schemeClr val="bg1"/>
                </a:solidFill>
                <a:hlinkClick r:id="rId3">
                  <a:extLst>
                    <a:ext uri="{A12FA001-AC4F-418D-AE19-62706E023703}">
                      <ahyp:hlinkClr xmlns:ahyp="http://schemas.microsoft.com/office/drawing/2018/hyperlinkcolor" val="tx"/>
                    </a:ext>
                  </a:extLst>
                </a:hlinkClick>
              </a:rPr>
              <a:t>ntsai@mnaonline.org</a:t>
            </a:r>
            <a:endParaRPr lang="en-US" sz="2400">
              <a:solidFill>
                <a:schemeClr val="bg1"/>
              </a:solidFill>
            </a:endParaRPr>
          </a:p>
          <a:p>
            <a:r>
              <a:rPr lang="en-US" sz="2400" dirty="0">
                <a:solidFill>
                  <a:schemeClr val="bg1"/>
                </a:solidFill>
              </a:rPr>
              <a:t>(408) 334-6960 mobile</a:t>
            </a:r>
          </a:p>
          <a:p>
            <a:r>
              <a:rPr lang="en-US" sz="2400" dirty="0">
                <a:solidFill>
                  <a:schemeClr val="bg1"/>
                </a:solidFill>
              </a:rPr>
              <a:t>(313) 394-1995 office</a:t>
            </a:r>
          </a:p>
          <a:p>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4150195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3"/>
          <p:cNvPicPr preferRelativeResize="0"/>
          <p:nvPr/>
        </p:nvPicPr>
        <p:blipFill rotWithShape="1">
          <a:blip r:embed="rId3">
            <a:alphaModFix/>
          </a:blip>
          <a:srcRect t="7777" b="7815"/>
          <a:stretch/>
        </p:blipFill>
        <p:spPr>
          <a:xfrm>
            <a:off x="4762" y="0"/>
            <a:ext cx="12187238" cy="6858000"/>
          </a:xfrm>
          <a:prstGeom prst="rect">
            <a:avLst/>
          </a:prstGeom>
          <a:noFill/>
          <a:ln>
            <a:noFill/>
          </a:ln>
        </p:spPr>
      </p:pic>
      <p:sp>
        <p:nvSpPr>
          <p:cNvPr id="186" name="Google Shape;186;p23"/>
          <p:cNvSpPr/>
          <p:nvPr/>
        </p:nvSpPr>
        <p:spPr>
          <a:xfrm>
            <a:off x="4762" y="422224"/>
            <a:ext cx="12187238" cy="2235994"/>
          </a:xfrm>
          <a:prstGeom prst="rect">
            <a:avLst/>
          </a:prstGeom>
          <a:solidFill>
            <a:srgbClr val="4A7729">
              <a:alpha val="8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87" name="Google Shape;187;p23"/>
          <p:cNvSpPr txBox="1"/>
          <p:nvPr/>
        </p:nvSpPr>
        <p:spPr>
          <a:xfrm>
            <a:off x="418859" y="1230658"/>
            <a:ext cx="10515600" cy="6191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200"/>
              <a:buFont typeface="Calibri"/>
              <a:buNone/>
            </a:pPr>
            <a:r>
              <a:rPr lang="en-US" sz="4200" b="1" i="0" dirty="0">
                <a:solidFill>
                  <a:schemeClr val="lt1"/>
                </a:solidFill>
                <a:latin typeface="Calibri"/>
                <a:ea typeface="Calibri"/>
                <a:cs typeface="Calibri"/>
                <a:sym typeface="Calibri"/>
              </a:rPr>
              <a:t>City of Detroit</a:t>
            </a:r>
            <a:endParaRPr dirty="0"/>
          </a:p>
        </p:txBody>
      </p:sp>
      <p:sp>
        <p:nvSpPr>
          <p:cNvPr id="188" name="Google Shape;188;p23"/>
          <p:cNvSpPr/>
          <p:nvPr/>
        </p:nvSpPr>
        <p:spPr>
          <a:xfrm>
            <a:off x="418859" y="6428657"/>
            <a:ext cx="217880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pic>
        <p:nvPicPr>
          <p:cNvPr id="189" name="Google Shape;189;p23"/>
          <p:cNvPicPr preferRelativeResize="0"/>
          <p:nvPr/>
        </p:nvPicPr>
        <p:blipFill rotWithShape="1">
          <a:blip r:embed="rId4">
            <a:alphaModFix/>
          </a:blip>
          <a:srcRect/>
          <a:stretch/>
        </p:blipFill>
        <p:spPr>
          <a:xfrm>
            <a:off x="9306232" y="1068260"/>
            <a:ext cx="2737887" cy="943919"/>
          </a:xfrm>
          <a:prstGeom prst="rect">
            <a:avLst/>
          </a:prstGeom>
          <a:solidFill>
            <a:schemeClr val="lt1"/>
          </a:solid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4"/>
          <p:cNvPicPr preferRelativeResize="0"/>
          <p:nvPr/>
        </p:nvPicPr>
        <p:blipFill rotWithShape="1">
          <a:blip r:embed="rId3">
            <a:alphaModFix amt="90000"/>
          </a:blip>
          <a:srcRect/>
          <a:stretch/>
        </p:blipFill>
        <p:spPr>
          <a:xfrm>
            <a:off x="2007219" y="-791359"/>
            <a:ext cx="10184779" cy="7638585"/>
          </a:xfrm>
          <a:prstGeom prst="rect">
            <a:avLst/>
          </a:prstGeom>
          <a:noFill/>
          <a:ln>
            <a:noFill/>
          </a:ln>
        </p:spPr>
      </p:pic>
      <p:sp>
        <p:nvSpPr>
          <p:cNvPr id="196" name="Google Shape;196;p24"/>
          <p:cNvSpPr/>
          <p:nvPr/>
        </p:nvSpPr>
        <p:spPr>
          <a:xfrm>
            <a:off x="4762" y="2005696"/>
            <a:ext cx="12187238" cy="2235994"/>
          </a:xfrm>
          <a:prstGeom prst="rect">
            <a:avLst/>
          </a:prstGeom>
          <a:solidFill>
            <a:srgbClr val="4A7729">
              <a:alpha val="8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97" name="Google Shape;197;p24"/>
          <p:cNvSpPr txBox="1"/>
          <p:nvPr/>
        </p:nvSpPr>
        <p:spPr>
          <a:xfrm>
            <a:off x="418859" y="2814130"/>
            <a:ext cx="10515600" cy="6191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200"/>
              <a:buFont typeface="Calibri"/>
              <a:buNone/>
            </a:pPr>
            <a:r>
              <a:rPr lang="en-US" sz="4200" b="1" i="0" dirty="0">
                <a:solidFill>
                  <a:schemeClr val="lt1"/>
                </a:solidFill>
                <a:latin typeface="Calibri"/>
                <a:ea typeface="Calibri"/>
                <a:cs typeface="Calibri"/>
                <a:sym typeface="Calibri"/>
              </a:rPr>
              <a:t>Breakout Groups</a:t>
            </a:r>
            <a:endParaRPr dirty="0"/>
          </a:p>
        </p:txBody>
      </p:sp>
      <p:sp>
        <p:nvSpPr>
          <p:cNvPr id="198" name="Google Shape;198;p24"/>
          <p:cNvSpPr/>
          <p:nvPr/>
        </p:nvSpPr>
        <p:spPr>
          <a:xfrm>
            <a:off x="418859" y="6428657"/>
            <a:ext cx="217880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5"/>
          <p:cNvSpPr/>
          <p:nvPr/>
        </p:nvSpPr>
        <p:spPr>
          <a:xfrm>
            <a:off x="0" y="0"/>
            <a:ext cx="12192000" cy="6858000"/>
          </a:xfrm>
          <a:prstGeom prst="rect">
            <a:avLst/>
          </a:prstGeom>
          <a:solidFill>
            <a:srgbClr val="4A772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4" name="Google Shape;204;p25"/>
          <p:cNvSpPr txBox="1"/>
          <p:nvPr/>
        </p:nvSpPr>
        <p:spPr>
          <a:xfrm>
            <a:off x="413442" y="1042579"/>
            <a:ext cx="11043137" cy="4901021"/>
          </a:xfrm>
          <a:prstGeom prst="rect">
            <a:avLst/>
          </a:prstGeom>
          <a:noFill/>
          <a:ln>
            <a:noFill/>
          </a:ln>
        </p:spPr>
        <p:txBody>
          <a:bodyPr spcFirstLastPara="1" wrap="square" lIns="91425" tIns="45700" rIns="91425" bIns="45700" anchor="t" anchorCtr="0">
            <a:noAutofit/>
          </a:bodyPr>
          <a:lstStyle/>
          <a:p>
            <a:pPr lvl="0" algn="just">
              <a:lnSpc>
                <a:spcPct val="90000"/>
              </a:lnSpc>
              <a:buClr>
                <a:schemeClr val="lt1"/>
              </a:buClr>
              <a:buSzPts val="4200"/>
            </a:pPr>
            <a:r>
              <a:rPr lang="en-US" sz="4200" b="1" dirty="0">
                <a:solidFill>
                  <a:schemeClr val="lt1"/>
                </a:solidFill>
                <a:latin typeface="Calibri"/>
                <a:ea typeface="Calibri"/>
                <a:cs typeface="Calibri"/>
                <a:sym typeface="Calibri"/>
              </a:rPr>
              <a:t>INSTRUCTIONS:</a:t>
            </a:r>
          </a:p>
          <a:p>
            <a:pPr lvl="0" algn="just">
              <a:lnSpc>
                <a:spcPct val="90000"/>
              </a:lnSpc>
              <a:buClr>
                <a:schemeClr val="lt1"/>
              </a:buClr>
              <a:buSzPts val="4200"/>
            </a:pPr>
            <a:endParaRPr lang="en-US" sz="4200" b="1" dirty="0">
              <a:solidFill>
                <a:schemeClr val="lt1"/>
              </a:solidFill>
              <a:latin typeface="Calibri"/>
              <a:ea typeface="Calibri"/>
              <a:cs typeface="Calibri"/>
              <a:sym typeface="Calibri"/>
            </a:endParaRPr>
          </a:p>
          <a:p>
            <a:pPr marL="857250" lvl="0" indent="-857250" algn="just">
              <a:lnSpc>
                <a:spcPct val="90000"/>
              </a:lnSpc>
              <a:buClr>
                <a:schemeClr val="lt1"/>
              </a:buClr>
              <a:buSzPts val="4200"/>
              <a:buFont typeface="Calibri"/>
              <a:buAutoNum type="arabicPeriod"/>
            </a:pPr>
            <a:r>
              <a:rPr lang="en-US" sz="4200" b="1" dirty="0">
                <a:solidFill>
                  <a:schemeClr val="lt1"/>
                </a:solidFill>
                <a:latin typeface="Calibri"/>
                <a:ea typeface="Calibri"/>
                <a:cs typeface="Calibri"/>
                <a:sym typeface="Calibri"/>
              </a:rPr>
              <a:t>Shift seats</a:t>
            </a:r>
          </a:p>
          <a:p>
            <a:pPr marL="857250" lvl="0" indent="-857250" algn="just">
              <a:lnSpc>
                <a:spcPct val="90000"/>
              </a:lnSpc>
              <a:buClr>
                <a:schemeClr val="lt1"/>
              </a:buClr>
              <a:buSzPts val="4200"/>
              <a:buFont typeface="Calibri"/>
              <a:buAutoNum type="arabicPeriod"/>
            </a:pPr>
            <a:r>
              <a:rPr lang="en-US" sz="4200" b="1" dirty="0">
                <a:solidFill>
                  <a:schemeClr val="lt1"/>
                </a:solidFill>
                <a:latin typeface="Calibri"/>
                <a:ea typeface="Calibri"/>
                <a:cs typeface="Calibri"/>
                <a:sym typeface="Calibri"/>
              </a:rPr>
              <a:t>Match table tent terms (5 min)</a:t>
            </a:r>
            <a:endParaRPr lang="en-US" sz="4200" b="1" i="0" dirty="0">
              <a:solidFill>
                <a:schemeClr val="lt1"/>
              </a:solidFill>
              <a:latin typeface="Calibri"/>
              <a:ea typeface="Calibri"/>
              <a:cs typeface="Calibri"/>
              <a:sym typeface="Calibri"/>
            </a:endParaRPr>
          </a:p>
          <a:p>
            <a:pPr marL="857250" marR="0" lvl="0" indent="-857250" algn="just" rtl="0">
              <a:lnSpc>
                <a:spcPct val="90000"/>
              </a:lnSpc>
              <a:spcBef>
                <a:spcPts val="0"/>
              </a:spcBef>
              <a:spcAft>
                <a:spcPts val="0"/>
              </a:spcAft>
              <a:buClr>
                <a:schemeClr val="lt1"/>
              </a:buClr>
              <a:buSzPts val="4200"/>
              <a:buFont typeface="Calibri"/>
              <a:buAutoNum type="arabicPeriod"/>
            </a:pPr>
            <a:r>
              <a:rPr lang="en-US" sz="4200" b="1" i="0" dirty="0">
                <a:solidFill>
                  <a:schemeClr val="lt1"/>
                </a:solidFill>
                <a:latin typeface="Calibri"/>
                <a:ea typeface="Calibri"/>
                <a:cs typeface="Calibri"/>
                <a:sym typeface="Calibri"/>
              </a:rPr>
              <a:t>Share you</a:t>
            </a:r>
            <a:r>
              <a:rPr lang="en-US" sz="4200" b="1" dirty="0">
                <a:solidFill>
                  <a:schemeClr val="lt1"/>
                </a:solidFill>
                <a:latin typeface="Calibri"/>
                <a:ea typeface="Calibri"/>
                <a:cs typeface="Calibri"/>
                <a:sym typeface="Calibri"/>
              </a:rPr>
              <a:t>r p</a:t>
            </a:r>
            <a:r>
              <a:rPr lang="en-US" sz="4200" b="1" i="0" dirty="0">
                <a:solidFill>
                  <a:schemeClr val="lt1"/>
                </a:solidFill>
                <a:latin typeface="Calibri"/>
                <a:ea typeface="Calibri"/>
                <a:cs typeface="Calibri"/>
                <a:sym typeface="Calibri"/>
              </a:rPr>
              <a:t>roject (20 min)</a:t>
            </a:r>
            <a:endParaRPr dirty="0"/>
          </a:p>
          <a:p>
            <a:pPr marL="857250" marR="0" lvl="0" indent="-857250" algn="just" rtl="0">
              <a:lnSpc>
                <a:spcPct val="90000"/>
              </a:lnSpc>
              <a:spcBef>
                <a:spcPts val="0"/>
              </a:spcBef>
              <a:spcAft>
                <a:spcPts val="0"/>
              </a:spcAft>
              <a:buClr>
                <a:schemeClr val="lt1"/>
              </a:buClr>
              <a:buSzPts val="4200"/>
              <a:buFont typeface="Calibri"/>
              <a:buAutoNum type="arabicPeriod"/>
            </a:pPr>
            <a:r>
              <a:rPr lang="en-US" sz="4200" b="1" i="0" dirty="0">
                <a:solidFill>
                  <a:schemeClr val="lt1"/>
                </a:solidFill>
                <a:latin typeface="Calibri"/>
                <a:ea typeface="Calibri"/>
                <a:cs typeface="Calibri"/>
                <a:sym typeface="Calibri"/>
              </a:rPr>
              <a:t>Discuss </a:t>
            </a:r>
            <a:r>
              <a:rPr lang="en-US" sz="4200" b="1" dirty="0">
                <a:solidFill>
                  <a:schemeClr val="lt1"/>
                </a:solidFill>
                <a:latin typeface="Calibri"/>
                <a:ea typeface="Calibri"/>
                <a:cs typeface="Calibri"/>
                <a:sym typeface="Calibri"/>
              </a:rPr>
              <a:t>p</a:t>
            </a:r>
            <a:r>
              <a:rPr lang="en-US" sz="4200" b="1" i="0" dirty="0">
                <a:solidFill>
                  <a:schemeClr val="lt1"/>
                </a:solidFill>
                <a:latin typeface="Calibri"/>
                <a:ea typeface="Calibri"/>
                <a:cs typeface="Calibri"/>
                <a:sym typeface="Calibri"/>
              </a:rPr>
              <a:t>otential </a:t>
            </a:r>
            <a:r>
              <a:rPr lang="en-US" sz="4200" b="1" dirty="0">
                <a:solidFill>
                  <a:schemeClr val="lt1"/>
                </a:solidFill>
                <a:latin typeface="Calibri"/>
                <a:ea typeface="Calibri"/>
                <a:cs typeface="Calibri"/>
                <a:sym typeface="Calibri"/>
              </a:rPr>
              <a:t>c</a:t>
            </a:r>
            <a:r>
              <a:rPr lang="en-US" sz="4200" b="1" i="0" dirty="0">
                <a:solidFill>
                  <a:schemeClr val="lt1"/>
                </a:solidFill>
                <a:latin typeface="Calibri"/>
                <a:ea typeface="Calibri"/>
                <a:cs typeface="Calibri"/>
                <a:sym typeface="Calibri"/>
              </a:rPr>
              <a:t>ollaborations (10 min)</a:t>
            </a:r>
            <a:endParaRPr dirty="0"/>
          </a:p>
          <a:p>
            <a:pPr marL="857250" marR="0" lvl="0" indent="-857250" algn="just" rtl="0">
              <a:lnSpc>
                <a:spcPct val="90000"/>
              </a:lnSpc>
              <a:spcBef>
                <a:spcPts val="0"/>
              </a:spcBef>
              <a:spcAft>
                <a:spcPts val="0"/>
              </a:spcAft>
              <a:buClr>
                <a:schemeClr val="lt1"/>
              </a:buClr>
              <a:buSzPts val="4200"/>
              <a:buFont typeface="Calibri"/>
              <a:buAutoNum type="arabicPeriod"/>
            </a:pPr>
            <a:r>
              <a:rPr lang="en-US" sz="4200" b="1" i="0" dirty="0">
                <a:solidFill>
                  <a:schemeClr val="lt1"/>
                </a:solidFill>
                <a:latin typeface="Calibri"/>
                <a:ea typeface="Calibri"/>
                <a:cs typeface="Calibri"/>
                <a:sym typeface="Calibri"/>
              </a:rPr>
              <a:t>Elect + share (1 project + 1 idea) (10 min)</a:t>
            </a:r>
            <a:endParaRPr dirty="0"/>
          </a:p>
          <a:p>
            <a:pPr marL="857250" marR="0" lvl="0" indent="-857250" algn="just" rtl="0">
              <a:lnSpc>
                <a:spcPct val="90000"/>
              </a:lnSpc>
              <a:spcBef>
                <a:spcPts val="0"/>
              </a:spcBef>
              <a:spcAft>
                <a:spcPts val="0"/>
              </a:spcAft>
              <a:buClr>
                <a:schemeClr val="lt1"/>
              </a:buClr>
              <a:buSzPts val="4200"/>
              <a:buFont typeface="Calibri"/>
              <a:buAutoNum type="arabicPeriod"/>
            </a:pPr>
            <a:r>
              <a:rPr lang="en-US" sz="4200" b="1" dirty="0">
                <a:solidFill>
                  <a:schemeClr val="lt1"/>
                </a:solidFill>
                <a:latin typeface="Calibri"/>
                <a:ea typeface="Calibri"/>
                <a:cs typeface="Calibri"/>
                <a:sym typeface="Calibri"/>
              </a:rPr>
              <a:t>Give feedback</a:t>
            </a:r>
            <a:r>
              <a:rPr lang="en-US" sz="4200" b="1" i="0" dirty="0">
                <a:solidFill>
                  <a:schemeClr val="lt1"/>
                </a:solidFill>
                <a:latin typeface="Calibri"/>
                <a:ea typeface="Calibri"/>
                <a:cs typeface="Calibri"/>
                <a:sym typeface="Calibri"/>
              </a:rPr>
              <a:t> (5 min) </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6"/>
          <p:cNvPicPr preferRelativeResize="0"/>
          <p:nvPr/>
        </p:nvPicPr>
        <p:blipFill rotWithShape="1">
          <a:blip r:embed="rId3">
            <a:alphaModFix/>
          </a:blip>
          <a:srcRect t="24360"/>
          <a:stretch/>
        </p:blipFill>
        <p:spPr>
          <a:xfrm>
            <a:off x="0" y="0"/>
            <a:ext cx="12187238" cy="6913756"/>
          </a:xfrm>
          <a:prstGeom prst="rect">
            <a:avLst/>
          </a:prstGeom>
          <a:noFill/>
          <a:ln>
            <a:noFill/>
          </a:ln>
        </p:spPr>
      </p:pic>
      <p:sp>
        <p:nvSpPr>
          <p:cNvPr id="211" name="Google Shape;211;p26"/>
          <p:cNvSpPr/>
          <p:nvPr/>
        </p:nvSpPr>
        <p:spPr>
          <a:xfrm>
            <a:off x="4762" y="4170833"/>
            <a:ext cx="12187238" cy="2235994"/>
          </a:xfrm>
          <a:prstGeom prst="rect">
            <a:avLst/>
          </a:prstGeom>
          <a:solidFill>
            <a:srgbClr val="4A7729">
              <a:alpha val="8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12" name="Google Shape;212;p26"/>
          <p:cNvSpPr txBox="1"/>
          <p:nvPr/>
        </p:nvSpPr>
        <p:spPr>
          <a:xfrm>
            <a:off x="418859" y="4979267"/>
            <a:ext cx="10515600" cy="619125"/>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4200"/>
              <a:buFont typeface="Calibri"/>
              <a:buNone/>
            </a:pPr>
            <a:r>
              <a:rPr lang="en-US" sz="4200" b="1" i="0" dirty="0">
                <a:solidFill>
                  <a:schemeClr val="lt1"/>
                </a:solidFill>
                <a:latin typeface="Calibri"/>
                <a:ea typeface="Calibri"/>
                <a:cs typeface="Calibri"/>
                <a:sym typeface="Calibri"/>
              </a:rPr>
              <a:t>Message Maps + Media</a:t>
            </a:r>
            <a:endParaRPr dirty="0"/>
          </a:p>
        </p:txBody>
      </p:sp>
      <p:sp>
        <p:nvSpPr>
          <p:cNvPr id="213" name="Google Shape;213;p26"/>
          <p:cNvSpPr/>
          <p:nvPr/>
        </p:nvSpPr>
        <p:spPr>
          <a:xfrm>
            <a:off x="418859" y="6428657"/>
            <a:ext cx="217880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7"/>
          <p:cNvSpPr/>
          <p:nvPr/>
        </p:nvSpPr>
        <p:spPr>
          <a:xfrm>
            <a:off x="0" y="0"/>
            <a:ext cx="5565913" cy="6858000"/>
          </a:xfrm>
          <a:prstGeom prst="rect">
            <a:avLst/>
          </a:prstGeom>
          <a:solidFill>
            <a:srgbClr val="8C857B">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20" name="Google Shape;220;p27"/>
          <p:cNvSpPr txBox="1">
            <a:spLocks noGrp="1"/>
          </p:cNvSpPr>
          <p:nvPr>
            <p:ph type="title"/>
          </p:nvPr>
        </p:nvSpPr>
        <p:spPr>
          <a:xfrm>
            <a:off x="379345" y="4854046"/>
            <a:ext cx="4801902" cy="1202830"/>
          </a:xfrm>
          <a:prstGeom prst="rect">
            <a:avLst/>
          </a:prstGeom>
          <a:noFill/>
          <a:ln>
            <a:noFill/>
          </a:ln>
        </p:spPr>
        <p:txBody>
          <a:bodyPr spcFirstLastPara="1" wrap="square" lIns="91425" tIns="45700" rIns="91425" bIns="45700" anchor="ctr" anchorCtr="0">
            <a:noAutofit/>
          </a:bodyPr>
          <a:lstStyle/>
          <a:p>
            <a:pPr marL="0" lvl="0" indent="0" algn="l" rtl="0">
              <a:lnSpc>
                <a:spcPct val="122222"/>
              </a:lnSpc>
              <a:spcBef>
                <a:spcPts val="0"/>
              </a:spcBef>
              <a:spcAft>
                <a:spcPts val="0"/>
              </a:spcAft>
              <a:buClr>
                <a:srgbClr val="313131"/>
              </a:buClr>
              <a:buSzPts val="1800"/>
              <a:buFont typeface="Arial"/>
              <a:buNone/>
            </a:pPr>
            <a:r>
              <a:rPr lang="en-US" sz="1800" dirty="0">
                <a:solidFill>
                  <a:srgbClr val="313131"/>
                </a:solidFill>
                <a:latin typeface="Arial"/>
                <a:ea typeface="Arial"/>
                <a:cs typeface="Arial"/>
                <a:sym typeface="Arial"/>
              </a:rPr>
              <a:t>We are collecting information and area Complete Count Committee activity on our site, and anyone can use what we have listed there.</a:t>
            </a:r>
            <a:endParaRPr dirty="0"/>
          </a:p>
        </p:txBody>
      </p:sp>
      <p:sp>
        <p:nvSpPr>
          <p:cNvPr id="221" name="Google Shape;221;p27"/>
          <p:cNvSpPr txBox="1"/>
          <p:nvPr/>
        </p:nvSpPr>
        <p:spPr>
          <a:xfrm>
            <a:off x="379344" y="622149"/>
            <a:ext cx="4907919" cy="377809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313131"/>
              </a:buClr>
              <a:buSzPts val="3400"/>
              <a:buFont typeface="Calibri"/>
              <a:buNone/>
            </a:pPr>
            <a:r>
              <a:rPr lang="en-US" sz="3400" b="1" dirty="0">
                <a:solidFill>
                  <a:srgbClr val="313131"/>
                </a:solidFill>
                <a:latin typeface="Calibri"/>
                <a:ea typeface="Calibri"/>
                <a:cs typeface="Calibri"/>
                <a:sym typeface="Calibri"/>
              </a:rPr>
              <a:t>When people understand what the census is, how information is used, </a:t>
            </a:r>
            <a:br>
              <a:rPr lang="en-US" sz="3400" b="1" dirty="0">
                <a:solidFill>
                  <a:srgbClr val="313131"/>
                </a:solidFill>
                <a:latin typeface="Calibri"/>
                <a:ea typeface="Calibri"/>
                <a:cs typeface="Calibri"/>
                <a:sym typeface="Calibri"/>
              </a:rPr>
            </a:br>
            <a:r>
              <a:rPr lang="en-US" sz="3400" b="1" dirty="0">
                <a:solidFill>
                  <a:srgbClr val="313131"/>
                </a:solidFill>
                <a:latin typeface="Calibri"/>
                <a:ea typeface="Calibri"/>
                <a:cs typeface="Calibri"/>
                <a:sym typeface="Calibri"/>
              </a:rPr>
              <a:t>and how they can </a:t>
            </a:r>
            <a:br>
              <a:rPr lang="en-US" sz="3400" b="1" dirty="0">
                <a:solidFill>
                  <a:srgbClr val="313131"/>
                </a:solidFill>
                <a:latin typeface="Calibri"/>
                <a:ea typeface="Calibri"/>
                <a:cs typeface="Calibri"/>
                <a:sym typeface="Calibri"/>
              </a:rPr>
            </a:br>
            <a:r>
              <a:rPr lang="en-US" sz="3400" b="1" dirty="0">
                <a:solidFill>
                  <a:srgbClr val="313131"/>
                </a:solidFill>
                <a:latin typeface="Calibri"/>
                <a:ea typeface="Calibri"/>
                <a:cs typeface="Calibri"/>
                <a:sym typeface="Calibri"/>
              </a:rPr>
              <a:t>get counted, it </a:t>
            </a:r>
            <a:br>
              <a:rPr lang="en-US" sz="3400" b="1" dirty="0">
                <a:solidFill>
                  <a:srgbClr val="313131"/>
                </a:solidFill>
                <a:latin typeface="Calibri"/>
                <a:ea typeface="Calibri"/>
                <a:cs typeface="Calibri"/>
                <a:sym typeface="Calibri"/>
              </a:rPr>
            </a:br>
            <a:r>
              <a:rPr lang="en-US" sz="3400" b="1" dirty="0">
                <a:solidFill>
                  <a:srgbClr val="313131"/>
                </a:solidFill>
                <a:latin typeface="Calibri"/>
                <a:ea typeface="Calibri"/>
                <a:cs typeface="Calibri"/>
                <a:sym typeface="Calibri"/>
              </a:rPr>
              <a:t>translates into higher participation rates.</a:t>
            </a:r>
            <a:endParaRPr dirty="0"/>
          </a:p>
        </p:txBody>
      </p:sp>
      <p:sp>
        <p:nvSpPr>
          <p:cNvPr id="222" name="Google Shape;222;p27"/>
          <p:cNvSpPr/>
          <p:nvPr/>
        </p:nvSpPr>
        <p:spPr>
          <a:xfrm>
            <a:off x="418859" y="6428657"/>
            <a:ext cx="217880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cxnSp>
        <p:nvCxnSpPr>
          <p:cNvPr id="223" name="Google Shape;223;p27"/>
          <p:cNvCxnSpPr/>
          <p:nvPr/>
        </p:nvCxnSpPr>
        <p:spPr>
          <a:xfrm>
            <a:off x="379352" y="4781495"/>
            <a:ext cx="914400" cy="0"/>
          </a:xfrm>
          <a:prstGeom prst="straightConnector1">
            <a:avLst/>
          </a:prstGeom>
          <a:noFill/>
          <a:ln w="28575" cap="flat" cmpd="sng">
            <a:solidFill>
              <a:srgbClr val="4A7729"/>
            </a:solidFill>
            <a:prstDash val="solid"/>
            <a:miter lim="800000"/>
            <a:headEnd type="none" w="sm" len="sm"/>
            <a:tailEnd type="none" w="sm" len="sm"/>
          </a:ln>
        </p:spPr>
      </p:cxnSp>
      <p:pic>
        <p:nvPicPr>
          <p:cNvPr id="224" name="Google Shape;224;p27"/>
          <p:cNvPicPr preferRelativeResize="0"/>
          <p:nvPr/>
        </p:nvPicPr>
        <p:blipFill rotWithShape="1">
          <a:blip r:embed="rId3">
            <a:alphaModFix/>
          </a:blip>
          <a:srcRect/>
          <a:stretch/>
        </p:blipFill>
        <p:spPr>
          <a:xfrm>
            <a:off x="5902650" y="204899"/>
            <a:ext cx="4098761" cy="1922837"/>
          </a:xfrm>
          <a:prstGeom prst="rect">
            <a:avLst/>
          </a:prstGeom>
          <a:noFill/>
          <a:ln>
            <a:noFill/>
          </a:ln>
          <a:effectLst>
            <a:outerShdw blurRad="292100" dist="139700" dir="2700000" algn="tl" rotWithShape="0">
              <a:srgbClr val="333333">
                <a:alpha val="64705"/>
              </a:srgbClr>
            </a:outerShdw>
          </a:effectLst>
        </p:spPr>
      </p:pic>
      <p:pic>
        <p:nvPicPr>
          <p:cNvPr id="225" name="Google Shape;225;p27"/>
          <p:cNvPicPr preferRelativeResize="0"/>
          <p:nvPr/>
        </p:nvPicPr>
        <p:blipFill rotWithShape="1">
          <a:blip r:embed="rId4">
            <a:alphaModFix/>
          </a:blip>
          <a:srcRect/>
          <a:stretch/>
        </p:blipFill>
        <p:spPr>
          <a:xfrm>
            <a:off x="7033523" y="2309943"/>
            <a:ext cx="4098761" cy="1921583"/>
          </a:xfrm>
          <a:prstGeom prst="rect">
            <a:avLst/>
          </a:prstGeom>
          <a:noFill/>
          <a:ln>
            <a:noFill/>
          </a:ln>
          <a:effectLst>
            <a:outerShdw blurRad="292100" dist="139700" dir="2700000" algn="tl" rotWithShape="0">
              <a:srgbClr val="333333">
                <a:alpha val="64705"/>
              </a:srgbClr>
            </a:outerShdw>
          </a:effectLst>
        </p:spPr>
      </p:pic>
      <p:pic>
        <p:nvPicPr>
          <p:cNvPr id="226" name="Google Shape;226;p27"/>
          <p:cNvPicPr preferRelativeResize="0"/>
          <p:nvPr/>
        </p:nvPicPr>
        <p:blipFill rotWithShape="1">
          <a:blip r:embed="rId5">
            <a:alphaModFix/>
          </a:blip>
          <a:srcRect/>
          <a:stretch/>
        </p:blipFill>
        <p:spPr>
          <a:xfrm>
            <a:off x="7824826" y="4405792"/>
            <a:ext cx="4098761" cy="2269086"/>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grpSp>
        <p:nvGrpSpPr>
          <p:cNvPr id="4" name="Group 3">
            <a:extLst>
              <a:ext uri="{FF2B5EF4-FFF2-40B4-BE49-F238E27FC236}">
                <a16:creationId xmlns:a16="http://schemas.microsoft.com/office/drawing/2014/main" id="{B90CF54E-7D17-B141-BFBC-7F352EE266DB}"/>
              </a:ext>
            </a:extLst>
          </p:cNvPr>
          <p:cNvGrpSpPr/>
          <p:nvPr/>
        </p:nvGrpSpPr>
        <p:grpSpPr>
          <a:xfrm>
            <a:off x="-65609" y="-633046"/>
            <a:ext cx="13406471" cy="7971692"/>
            <a:chOff x="-62600" y="0"/>
            <a:chExt cx="12254599" cy="6879465"/>
          </a:xfrm>
        </p:grpSpPr>
        <p:sp>
          <p:nvSpPr>
            <p:cNvPr id="2" name="Rectangle 1">
              <a:extLst>
                <a:ext uri="{FF2B5EF4-FFF2-40B4-BE49-F238E27FC236}">
                  <a16:creationId xmlns:a16="http://schemas.microsoft.com/office/drawing/2014/main" id="{E298213F-B7FC-6A48-8EB7-625EC7EFD0E2}"/>
                </a:ext>
              </a:extLst>
            </p:cNvPr>
            <p:cNvSpPr/>
            <p:nvPr/>
          </p:nvSpPr>
          <p:spPr>
            <a:xfrm>
              <a:off x="0" y="0"/>
              <a:ext cx="12191999" cy="6858000"/>
            </a:xfrm>
            <a:prstGeom prst="rect">
              <a:avLst/>
            </a:prstGeom>
            <a:solidFill>
              <a:srgbClr val="1514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0" name="Google Shape;100;p14"/>
            <p:cNvPicPr preferRelativeResize="0"/>
            <p:nvPr/>
          </p:nvPicPr>
          <p:blipFill rotWithShape="1">
            <a:blip r:embed="rId3">
              <a:alphaModFix/>
            </a:blip>
            <a:srcRect l="7307" t="16626" r="546"/>
            <a:stretch/>
          </p:blipFill>
          <p:spPr>
            <a:xfrm>
              <a:off x="-62600" y="21465"/>
              <a:ext cx="11354283" cy="6858000"/>
            </a:xfrm>
            <a:prstGeom prst="rect">
              <a:avLst/>
            </a:prstGeom>
            <a:noFill/>
            <a:ln>
              <a:noFill/>
            </a:ln>
          </p:spPr>
        </p:pic>
      </p:grpSp>
      <p:sp>
        <p:nvSpPr>
          <p:cNvPr id="101" name="Google Shape;101;p14"/>
          <p:cNvSpPr/>
          <p:nvPr/>
        </p:nvSpPr>
        <p:spPr>
          <a:xfrm>
            <a:off x="7172324" y="857250"/>
            <a:ext cx="5019674" cy="5571407"/>
          </a:xfrm>
          <a:prstGeom prst="rect">
            <a:avLst/>
          </a:prstGeom>
          <a:solidFill>
            <a:srgbClr val="4A7729">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02" name="Google Shape;102;p14"/>
          <p:cNvSpPr txBox="1"/>
          <p:nvPr/>
        </p:nvSpPr>
        <p:spPr>
          <a:xfrm>
            <a:off x="7300912" y="1032462"/>
            <a:ext cx="4891086" cy="932705"/>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lt1"/>
              </a:buClr>
              <a:buSzPts val="4200"/>
              <a:buFont typeface="Calibri"/>
              <a:buNone/>
            </a:pPr>
            <a:r>
              <a:rPr lang="en-US" sz="4200" b="1" dirty="0">
                <a:solidFill>
                  <a:schemeClr val="lt1"/>
                </a:solidFill>
                <a:latin typeface="Calibri"/>
                <a:ea typeface="Calibri"/>
                <a:cs typeface="Calibri"/>
                <a:sym typeface="Calibri"/>
              </a:rPr>
              <a:t>Staff</a:t>
            </a:r>
            <a:r>
              <a:rPr lang="en-US" sz="4200" b="1" i="0" u="none" strike="noStrike" cap="none" dirty="0">
                <a:solidFill>
                  <a:schemeClr val="lt1"/>
                </a:solidFill>
                <a:latin typeface="Calibri"/>
                <a:ea typeface="Calibri"/>
                <a:cs typeface="Calibri"/>
                <a:sym typeface="Calibri"/>
              </a:rPr>
              <a:t> Contacts</a:t>
            </a:r>
            <a:endParaRPr dirty="0"/>
          </a:p>
        </p:txBody>
      </p:sp>
      <p:sp>
        <p:nvSpPr>
          <p:cNvPr id="103" name="Google Shape;103;p14"/>
          <p:cNvSpPr/>
          <p:nvPr/>
        </p:nvSpPr>
        <p:spPr>
          <a:xfrm>
            <a:off x="418859" y="6428657"/>
            <a:ext cx="217880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i="0" u="none" strike="noStrike" cap="none" dirty="0">
                <a:solidFill>
                  <a:srgbClr val="6BA4B8"/>
                </a:solidFill>
                <a:latin typeface="Arial"/>
                <a:ea typeface="Arial"/>
                <a:cs typeface="Arial"/>
                <a:sym typeface="Arial"/>
              </a:rPr>
              <a:t>2020 Census Grantee Convening</a:t>
            </a:r>
            <a:endParaRPr dirty="0"/>
          </a:p>
        </p:txBody>
      </p:sp>
      <p:sp>
        <p:nvSpPr>
          <p:cNvPr id="8" name="Google Shape;102;p14">
            <a:extLst>
              <a:ext uri="{FF2B5EF4-FFF2-40B4-BE49-F238E27FC236}">
                <a16:creationId xmlns:a16="http://schemas.microsoft.com/office/drawing/2014/main" id="{2487191B-D11A-DD49-A4AB-6A732364747B}"/>
              </a:ext>
            </a:extLst>
          </p:cNvPr>
          <p:cNvSpPr txBox="1"/>
          <p:nvPr/>
        </p:nvSpPr>
        <p:spPr>
          <a:xfrm>
            <a:off x="7300913" y="1862141"/>
            <a:ext cx="4891086" cy="4324351"/>
          </a:xfrm>
          <a:prstGeom prst="rect">
            <a:avLst/>
          </a:prstGeom>
          <a:noFill/>
          <a:ln>
            <a:noFill/>
          </a:ln>
        </p:spPr>
        <p:txBody>
          <a:bodyPr spcFirstLastPara="1" wrap="square" lIns="91425" tIns="45700" rIns="91425" bIns="45700" anchor="t" anchorCtr="0">
            <a:noAutofit/>
          </a:bodyPr>
          <a:lstStyle/>
          <a:p>
            <a:pPr lvl="0">
              <a:lnSpc>
                <a:spcPct val="90000"/>
              </a:lnSpc>
              <a:buClr>
                <a:schemeClr val="lt1"/>
              </a:buClr>
              <a:buSzPts val="4200"/>
            </a:pPr>
            <a:r>
              <a:rPr lang="en-US" sz="2800" dirty="0">
                <a:solidFill>
                  <a:schemeClr val="bg1"/>
                </a:solidFill>
                <a:latin typeface="Calibri"/>
                <a:ea typeface="Calibri"/>
                <a:cs typeface="Calibri"/>
                <a:sym typeface="Calibri"/>
              </a:rPr>
              <a:t>Melissa Smiley - </a:t>
            </a:r>
            <a:r>
              <a:rPr lang="en-US" sz="2800"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msmiley@cfsem.org</a:t>
            </a:r>
            <a:endParaRPr lang="en-US" sz="2800" dirty="0">
              <a:solidFill>
                <a:schemeClr val="bg1"/>
              </a:solidFill>
              <a:latin typeface="Calibri"/>
              <a:ea typeface="Calibri"/>
              <a:cs typeface="Calibri"/>
              <a:sym typeface="Calibri"/>
            </a:endParaRPr>
          </a:p>
          <a:p>
            <a:pPr lvl="0">
              <a:lnSpc>
                <a:spcPct val="90000"/>
              </a:lnSpc>
              <a:buClr>
                <a:schemeClr val="lt1"/>
              </a:buClr>
              <a:buSzPts val="4200"/>
            </a:pPr>
            <a:endParaRPr lang="en-US" sz="2800" dirty="0">
              <a:solidFill>
                <a:schemeClr val="bg1"/>
              </a:solidFill>
              <a:latin typeface="Calibri"/>
              <a:ea typeface="Calibri"/>
              <a:cs typeface="Calibri"/>
              <a:sym typeface="Calibri"/>
            </a:endParaRPr>
          </a:p>
          <a:p>
            <a:pPr lvl="0">
              <a:lnSpc>
                <a:spcPct val="90000"/>
              </a:lnSpc>
              <a:buClr>
                <a:schemeClr val="lt1"/>
              </a:buClr>
              <a:buSzPts val="4200"/>
            </a:pPr>
            <a:r>
              <a:rPr lang="en-US" sz="2800" dirty="0">
                <a:solidFill>
                  <a:schemeClr val="bg1"/>
                </a:solidFill>
                <a:latin typeface="Calibri"/>
                <a:ea typeface="Calibri"/>
                <a:cs typeface="Calibri"/>
                <a:sym typeface="Calibri"/>
              </a:rPr>
              <a:t>Lenzi Abma - </a:t>
            </a:r>
            <a:r>
              <a:rPr lang="en-US" sz="2800" dirty="0">
                <a:solidFill>
                  <a:schemeClr val="bg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labma@cfsem.org</a:t>
            </a:r>
            <a:endParaRPr lang="en-US" sz="2800" dirty="0">
              <a:solidFill>
                <a:schemeClr val="bg1"/>
              </a:solidFill>
              <a:latin typeface="Calibri"/>
              <a:ea typeface="Calibri"/>
              <a:cs typeface="Calibri"/>
              <a:sym typeface="Calibri"/>
            </a:endParaRPr>
          </a:p>
          <a:p>
            <a:pPr lvl="0">
              <a:lnSpc>
                <a:spcPct val="90000"/>
              </a:lnSpc>
              <a:buClr>
                <a:schemeClr val="lt1"/>
              </a:buClr>
              <a:buSzPts val="4200"/>
            </a:pPr>
            <a:endParaRPr lang="en-US" sz="2800" dirty="0">
              <a:solidFill>
                <a:schemeClr val="bg1"/>
              </a:solidFill>
              <a:latin typeface="Calibri"/>
              <a:ea typeface="Calibri"/>
              <a:cs typeface="Calibri"/>
              <a:sym typeface="Calibri"/>
            </a:endParaRPr>
          </a:p>
          <a:p>
            <a:pPr lvl="0">
              <a:lnSpc>
                <a:spcPct val="90000"/>
              </a:lnSpc>
              <a:buClr>
                <a:schemeClr val="lt1"/>
              </a:buClr>
              <a:buSzPts val="4200"/>
            </a:pPr>
            <a:r>
              <a:rPr lang="en-US" sz="2800" dirty="0">
                <a:solidFill>
                  <a:schemeClr val="bg1"/>
                </a:solidFill>
                <a:latin typeface="Calibri"/>
                <a:ea typeface="Calibri"/>
                <a:cs typeface="Calibri"/>
                <a:sym typeface="Calibri"/>
              </a:rPr>
              <a:t>Mobo Ayeni - </a:t>
            </a:r>
            <a:r>
              <a:rPr lang="en-US" sz="2800" dirty="0">
                <a:solidFill>
                  <a:schemeClr val="bg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mobo@earlyworksllc.com</a:t>
            </a:r>
            <a:endParaRPr lang="en-US" sz="2800" dirty="0">
              <a:solidFill>
                <a:schemeClr val="bg1"/>
              </a:solidFill>
              <a:latin typeface="Calibri"/>
              <a:ea typeface="Calibri"/>
              <a:cs typeface="Calibri"/>
              <a:sym typeface="Calibri"/>
            </a:endParaRPr>
          </a:p>
          <a:p>
            <a:pPr lvl="0">
              <a:lnSpc>
                <a:spcPct val="90000"/>
              </a:lnSpc>
              <a:buClr>
                <a:schemeClr val="lt1"/>
              </a:buClr>
              <a:buSzPts val="4200"/>
            </a:pPr>
            <a:endParaRPr lang="en-US" sz="2800" dirty="0">
              <a:solidFill>
                <a:schemeClr val="bg1"/>
              </a:solidFill>
              <a:latin typeface="Calibri"/>
              <a:ea typeface="Calibri"/>
              <a:cs typeface="Calibri"/>
              <a:sym typeface="Calibri"/>
            </a:endParaRPr>
          </a:p>
          <a:p>
            <a:pPr lvl="0">
              <a:lnSpc>
                <a:spcPct val="90000"/>
              </a:lnSpc>
              <a:buClr>
                <a:schemeClr val="lt1"/>
              </a:buClr>
              <a:buSzPts val="4200"/>
            </a:pPr>
            <a:r>
              <a:rPr lang="en-US" sz="2800" dirty="0">
                <a:solidFill>
                  <a:schemeClr val="bg1"/>
                </a:solidFill>
                <a:latin typeface="Calibri"/>
                <a:ea typeface="Calibri"/>
                <a:cs typeface="Calibri"/>
                <a:sym typeface="Calibri"/>
              </a:rPr>
              <a:t>Mary Aviles – </a:t>
            </a:r>
          </a:p>
          <a:p>
            <a:pPr lvl="0">
              <a:lnSpc>
                <a:spcPct val="90000"/>
              </a:lnSpc>
              <a:buClr>
                <a:schemeClr val="lt1"/>
              </a:buClr>
              <a:buSzPts val="4200"/>
            </a:pPr>
            <a:r>
              <a:rPr lang="en-US" sz="2800" dirty="0">
                <a:solidFill>
                  <a:schemeClr val="bg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mary@earlyworksllc.com</a:t>
            </a:r>
            <a:endParaRPr lang="en-US" sz="2800" dirty="0">
              <a:solidFill>
                <a:schemeClr val="bg1"/>
              </a:solidFill>
              <a:latin typeface="Calibri"/>
              <a:ea typeface="Calibri"/>
              <a:cs typeface="Calibri"/>
              <a:sym typeface="Calibri"/>
            </a:endParaRPr>
          </a:p>
          <a:p>
            <a:pPr lvl="0">
              <a:lnSpc>
                <a:spcPct val="90000"/>
              </a:lnSpc>
              <a:buClr>
                <a:schemeClr val="lt1"/>
              </a:buClr>
              <a:buSzPts val="4200"/>
            </a:pPr>
            <a:endParaRPr lang="en-US" sz="2800" dirty="0">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9"/>
          <p:cNvSpPr/>
          <p:nvPr/>
        </p:nvSpPr>
        <p:spPr>
          <a:xfrm>
            <a:off x="0" y="0"/>
            <a:ext cx="4500971" cy="6858000"/>
          </a:xfrm>
          <a:prstGeom prst="rect">
            <a:avLst/>
          </a:prstGeom>
          <a:solidFill>
            <a:srgbClr val="8C857B">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43" name="Google Shape;243;p29"/>
          <p:cNvSpPr txBox="1">
            <a:spLocks noGrp="1"/>
          </p:cNvSpPr>
          <p:nvPr>
            <p:ph type="title"/>
          </p:nvPr>
        </p:nvSpPr>
        <p:spPr>
          <a:xfrm>
            <a:off x="438201" y="4208933"/>
            <a:ext cx="3865056" cy="920701"/>
          </a:xfrm>
          <a:prstGeom prst="rect">
            <a:avLst/>
          </a:prstGeom>
          <a:noFill/>
          <a:ln>
            <a:noFill/>
          </a:ln>
        </p:spPr>
        <p:txBody>
          <a:bodyPr spcFirstLastPara="1" wrap="square" lIns="91425" tIns="45700" rIns="91425" bIns="45700" anchor="ctr" anchorCtr="0">
            <a:noAutofit/>
          </a:bodyPr>
          <a:lstStyle/>
          <a:p>
            <a:pPr marL="0" lvl="0" indent="0" algn="l" rtl="0">
              <a:lnSpc>
                <a:spcPct val="122222"/>
              </a:lnSpc>
              <a:spcBef>
                <a:spcPts val="0"/>
              </a:spcBef>
              <a:spcAft>
                <a:spcPts val="0"/>
              </a:spcAft>
              <a:buClr>
                <a:srgbClr val="313131"/>
              </a:buClr>
              <a:buSzPts val="1800"/>
              <a:buFont typeface="Arial"/>
              <a:buNone/>
            </a:pPr>
            <a:r>
              <a:rPr lang="en-US" sz="1800" dirty="0">
                <a:solidFill>
                  <a:srgbClr val="313131"/>
                </a:solidFill>
                <a:latin typeface="Arial"/>
                <a:ea typeface="Arial"/>
                <a:cs typeface="Arial"/>
                <a:sym typeface="Arial"/>
              </a:rPr>
              <a:t>Sequencing targeted messages can help keep your communities engaged.</a:t>
            </a:r>
            <a:endParaRPr dirty="0"/>
          </a:p>
        </p:txBody>
      </p:sp>
      <p:sp>
        <p:nvSpPr>
          <p:cNvPr id="244" name="Google Shape;244;p29"/>
          <p:cNvSpPr txBox="1"/>
          <p:nvPr/>
        </p:nvSpPr>
        <p:spPr>
          <a:xfrm>
            <a:off x="379344" y="61832"/>
            <a:ext cx="4121627" cy="377809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313131"/>
              </a:buClr>
              <a:buSzPts val="3400"/>
              <a:buFont typeface="Calibri"/>
              <a:buNone/>
            </a:pPr>
            <a:r>
              <a:rPr lang="en-US" sz="3400" b="1" dirty="0">
                <a:solidFill>
                  <a:srgbClr val="313131"/>
                </a:solidFill>
                <a:latin typeface="Calibri"/>
                <a:ea typeface="Calibri"/>
                <a:cs typeface="Calibri"/>
                <a:sym typeface="Calibri"/>
              </a:rPr>
              <a:t>There are four main components to census communication planning: </a:t>
            </a:r>
            <a:endParaRPr dirty="0"/>
          </a:p>
        </p:txBody>
      </p:sp>
      <p:sp>
        <p:nvSpPr>
          <p:cNvPr id="245" name="Google Shape;245;p29"/>
          <p:cNvSpPr/>
          <p:nvPr/>
        </p:nvSpPr>
        <p:spPr>
          <a:xfrm>
            <a:off x="418859" y="6428657"/>
            <a:ext cx="3884397"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cxnSp>
        <p:nvCxnSpPr>
          <p:cNvPr id="246" name="Google Shape;246;p29"/>
          <p:cNvCxnSpPr/>
          <p:nvPr/>
        </p:nvCxnSpPr>
        <p:spPr>
          <a:xfrm>
            <a:off x="478267" y="4131360"/>
            <a:ext cx="914400" cy="0"/>
          </a:xfrm>
          <a:prstGeom prst="straightConnector1">
            <a:avLst/>
          </a:prstGeom>
          <a:noFill/>
          <a:ln w="28575" cap="flat" cmpd="sng">
            <a:solidFill>
              <a:srgbClr val="4A7729"/>
            </a:solidFill>
            <a:prstDash val="solid"/>
            <a:miter lim="800000"/>
            <a:headEnd type="none" w="sm" len="sm"/>
            <a:tailEnd type="none" w="sm" len="sm"/>
          </a:ln>
        </p:spPr>
      </p:cxnSp>
      <p:pic>
        <p:nvPicPr>
          <p:cNvPr id="247" name="Google Shape;247;p29"/>
          <p:cNvPicPr preferRelativeResize="0">
            <a:picLocks noGrp="1"/>
          </p:cNvPicPr>
          <p:nvPr>
            <p:ph type="body" idx="1"/>
          </p:nvPr>
        </p:nvPicPr>
        <p:blipFill rotWithShape="1">
          <a:blip r:embed="rId3">
            <a:alphaModFix/>
          </a:blip>
          <a:srcRect/>
          <a:stretch/>
        </p:blipFill>
        <p:spPr>
          <a:xfrm>
            <a:off x="4685770" y="1497381"/>
            <a:ext cx="7506230" cy="2511483"/>
          </a:xfrm>
          <a:prstGeom prst="rect">
            <a:avLst/>
          </a:prstGeom>
          <a:noFill/>
          <a:ln>
            <a:noFill/>
          </a:ln>
        </p:spPr>
      </p:pic>
      <p:pic>
        <p:nvPicPr>
          <p:cNvPr id="248" name="Google Shape;248;p29"/>
          <p:cNvPicPr preferRelativeResize="0"/>
          <p:nvPr/>
        </p:nvPicPr>
        <p:blipFill rotWithShape="1">
          <a:blip r:embed="rId4">
            <a:alphaModFix/>
          </a:blip>
          <a:srcRect/>
          <a:stretch/>
        </p:blipFill>
        <p:spPr>
          <a:xfrm>
            <a:off x="4685769" y="4177191"/>
            <a:ext cx="7532781" cy="93006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30"/>
          <p:cNvPicPr preferRelativeResize="0"/>
          <p:nvPr/>
        </p:nvPicPr>
        <p:blipFill rotWithShape="1">
          <a:blip r:embed="rId3">
            <a:alphaModFix/>
          </a:blip>
          <a:srcRect r="3430"/>
          <a:stretch/>
        </p:blipFill>
        <p:spPr>
          <a:xfrm>
            <a:off x="5285635" y="1212695"/>
            <a:ext cx="6906365" cy="4432610"/>
          </a:xfrm>
          <a:prstGeom prst="rect">
            <a:avLst/>
          </a:prstGeom>
          <a:noFill/>
          <a:ln>
            <a:noFill/>
          </a:ln>
        </p:spPr>
      </p:pic>
      <p:sp>
        <p:nvSpPr>
          <p:cNvPr id="256" name="Google Shape;256;p30"/>
          <p:cNvSpPr/>
          <p:nvPr/>
        </p:nvSpPr>
        <p:spPr>
          <a:xfrm>
            <a:off x="0" y="0"/>
            <a:ext cx="5565913" cy="6858000"/>
          </a:xfrm>
          <a:prstGeom prst="rect">
            <a:avLst/>
          </a:prstGeom>
          <a:solidFill>
            <a:srgbClr val="8C857B">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7" name="Google Shape;257;p30"/>
          <p:cNvSpPr txBox="1">
            <a:spLocks noGrp="1"/>
          </p:cNvSpPr>
          <p:nvPr>
            <p:ph type="title"/>
          </p:nvPr>
        </p:nvSpPr>
        <p:spPr>
          <a:xfrm>
            <a:off x="379345" y="4995110"/>
            <a:ext cx="4801902" cy="920701"/>
          </a:xfrm>
          <a:prstGeom prst="rect">
            <a:avLst/>
          </a:prstGeom>
          <a:noFill/>
          <a:ln>
            <a:noFill/>
          </a:ln>
        </p:spPr>
        <p:txBody>
          <a:bodyPr spcFirstLastPara="1" wrap="square" lIns="91425" tIns="45700" rIns="91425" bIns="45700" anchor="ctr" anchorCtr="0">
            <a:noAutofit/>
          </a:bodyPr>
          <a:lstStyle/>
          <a:p>
            <a:pPr marL="0" lvl="0" indent="0" algn="l" rtl="0">
              <a:lnSpc>
                <a:spcPct val="122222"/>
              </a:lnSpc>
              <a:spcBef>
                <a:spcPts val="0"/>
              </a:spcBef>
              <a:spcAft>
                <a:spcPts val="0"/>
              </a:spcAft>
              <a:buClr>
                <a:srgbClr val="313131"/>
              </a:buClr>
              <a:buSzPts val="1800"/>
              <a:buFont typeface="Arial"/>
              <a:buNone/>
            </a:pPr>
            <a:r>
              <a:rPr lang="en-US" sz="1800" dirty="0">
                <a:solidFill>
                  <a:srgbClr val="313131"/>
                </a:solidFill>
                <a:latin typeface="Arial"/>
                <a:ea typeface="Arial"/>
                <a:cs typeface="Arial"/>
                <a:sym typeface="Arial"/>
              </a:rPr>
              <a:t>The Census Bureau developed six mindsets and eight tract segmentations that may be helpful when crafting your communications.</a:t>
            </a:r>
            <a:endParaRPr dirty="0"/>
          </a:p>
        </p:txBody>
      </p:sp>
      <p:sp>
        <p:nvSpPr>
          <p:cNvPr id="258" name="Google Shape;258;p30"/>
          <p:cNvSpPr txBox="1"/>
          <p:nvPr/>
        </p:nvSpPr>
        <p:spPr>
          <a:xfrm>
            <a:off x="379344" y="604005"/>
            <a:ext cx="4907919" cy="377809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313131"/>
              </a:buClr>
              <a:buSzPts val="3400"/>
              <a:buFont typeface="Calibri"/>
              <a:buNone/>
            </a:pPr>
            <a:r>
              <a:rPr lang="en-US" sz="3400" b="1" dirty="0">
                <a:solidFill>
                  <a:srgbClr val="313131"/>
                </a:solidFill>
                <a:latin typeface="Calibri"/>
                <a:ea typeface="Calibri"/>
                <a:cs typeface="Calibri"/>
                <a:sym typeface="Calibri"/>
              </a:rPr>
              <a:t>Messages about personal agency and the role of census in providing funding for community services, like roads, safety services, hospitals, and schools are most effective.</a:t>
            </a:r>
            <a:endParaRPr dirty="0"/>
          </a:p>
        </p:txBody>
      </p:sp>
      <p:sp>
        <p:nvSpPr>
          <p:cNvPr id="259" name="Google Shape;259;p30"/>
          <p:cNvSpPr/>
          <p:nvPr/>
        </p:nvSpPr>
        <p:spPr>
          <a:xfrm>
            <a:off x="418859" y="6428657"/>
            <a:ext cx="217880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cxnSp>
        <p:nvCxnSpPr>
          <p:cNvPr id="260" name="Google Shape;260;p30"/>
          <p:cNvCxnSpPr/>
          <p:nvPr/>
        </p:nvCxnSpPr>
        <p:spPr>
          <a:xfrm>
            <a:off x="495852" y="4474514"/>
            <a:ext cx="914400" cy="0"/>
          </a:xfrm>
          <a:prstGeom prst="straightConnector1">
            <a:avLst/>
          </a:prstGeom>
          <a:noFill/>
          <a:ln w="28575" cap="flat" cmpd="sng">
            <a:solidFill>
              <a:srgbClr val="4A7729"/>
            </a:solidFill>
            <a:prstDash val="solid"/>
            <a:miter lim="800000"/>
            <a:headEnd type="none" w="sm" len="sm"/>
            <a:tailEnd type="none" w="sm" len="sm"/>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31"/>
          <p:cNvPicPr preferRelativeResize="0">
            <a:picLocks noGrp="1"/>
          </p:cNvPicPr>
          <p:nvPr>
            <p:ph type="body" idx="1"/>
          </p:nvPr>
        </p:nvPicPr>
        <p:blipFill rotWithShape="1">
          <a:blip r:embed="rId3">
            <a:alphaModFix/>
          </a:blip>
          <a:srcRect l="4885" r="4075"/>
          <a:stretch/>
        </p:blipFill>
        <p:spPr>
          <a:xfrm>
            <a:off x="0" y="0"/>
            <a:ext cx="1219200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2"/>
          <p:cNvSpPr/>
          <p:nvPr/>
        </p:nvSpPr>
        <p:spPr>
          <a:xfrm>
            <a:off x="5628607" y="160967"/>
            <a:ext cx="3495364" cy="3244074"/>
          </a:xfrm>
          <a:prstGeom prst="wedgeEllipseCallout">
            <a:avLst>
              <a:gd name="adj1" fmla="val 44936"/>
              <a:gd name="adj2" fmla="val 40931"/>
            </a:avLst>
          </a:prstGeom>
          <a:solidFill>
            <a:srgbClr val="4A7729"/>
          </a:solidFill>
          <a:ln w="12700" cap="flat" cmpd="sng">
            <a:solidFill>
              <a:srgbClr val="4A77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3" name="Google Shape;273;p32"/>
          <p:cNvSpPr/>
          <p:nvPr/>
        </p:nvSpPr>
        <p:spPr>
          <a:xfrm>
            <a:off x="6084273" y="3586135"/>
            <a:ext cx="2459530" cy="2191924"/>
          </a:xfrm>
          <a:prstGeom prst="wedgeEllipseCallout">
            <a:avLst>
              <a:gd name="adj1" fmla="val 63698"/>
              <a:gd name="adj2" fmla="val 3445"/>
            </a:avLst>
          </a:prstGeom>
          <a:solidFill>
            <a:srgbClr val="4A7729"/>
          </a:solidFill>
          <a:ln w="12700" cap="flat" cmpd="sng">
            <a:solidFill>
              <a:srgbClr val="4A77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4" name="Google Shape;274;p32"/>
          <p:cNvSpPr/>
          <p:nvPr/>
        </p:nvSpPr>
        <p:spPr>
          <a:xfrm>
            <a:off x="0" y="0"/>
            <a:ext cx="5565913" cy="6858000"/>
          </a:xfrm>
          <a:prstGeom prst="rect">
            <a:avLst/>
          </a:prstGeom>
          <a:solidFill>
            <a:srgbClr val="8C857B">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5" name="Google Shape;275;p32"/>
          <p:cNvSpPr txBox="1">
            <a:spLocks noGrp="1"/>
          </p:cNvSpPr>
          <p:nvPr>
            <p:ph type="title"/>
          </p:nvPr>
        </p:nvSpPr>
        <p:spPr>
          <a:xfrm>
            <a:off x="438200" y="4349997"/>
            <a:ext cx="4968041" cy="638573"/>
          </a:xfrm>
          <a:prstGeom prst="rect">
            <a:avLst/>
          </a:prstGeom>
          <a:noFill/>
          <a:ln>
            <a:noFill/>
          </a:ln>
        </p:spPr>
        <p:txBody>
          <a:bodyPr spcFirstLastPara="1" wrap="square" lIns="91425" tIns="45700" rIns="91425" bIns="45700" anchor="ctr" anchorCtr="0">
            <a:noAutofit/>
          </a:bodyPr>
          <a:lstStyle/>
          <a:p>
            <a:pPr marL="0" lvl="0" indent="0" algn="l" rtl="0">
              <a:lnSpc>
                <a:spcPct val="122222"/>
              </a:lnSpc>
              <a:spcBef>
                <a:spcPts val="0"/>
              </a:spcBef>
              <a:spcAft>
                <a:spcPts val="0"/>
              </a:spcAft>
              <a:buClr>
                <a:srgbClr val="313131"/>
              </a:buClr>
              <a:buSzPts val="1800"/>
              <a:buFont typeface="Arial"/>
              <a:buNone/>
            </a:pPr>
            <a:r>
              <a:rPr lang="en-US" sz="1800" dirty="0">
                <a:solidFill>
                  <a:srgbClr val="313131"/>
                </a:solidFill>
                <a:latin typeface="Arial"/>
                <a:ea typeface="Arial"/>
                <a:cs typeface="Arial"/>
                <a:sym typeface="Arial"/>
              </a:rPr>
              <a:t>Tailor messages reflective of your specific audiences.</a:t>
            </a:r>
            <a:endParaRPr dirty="0"/>
          </a:p>
        </p:txBody>
      </p:sp>
      <p:sp>
        <p:nvSpPr>
          <p:cNvPr id="276" name="Google Shape;276;p32"/>
          <p:cNvSpPr txBox="1"/>
          <p:nvPr/>
        </p:nvSpPr>
        <p:spPr>
          <a:xfrm>
            <a:off x="379344" y="61832"/>
            <a:ext cx="4907919" cy="377809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313131"/>
              </a:buClr>
              <a:buSzPts val="3400"/>
              <a:buFont typeface="Calibri"/>
              <a:buNone/>
            </a:pPr>
            <a:r>
              <a:rPr lang="en-US" sz="3400" b="1" dirty="0">
                <a:solidFill>
                  <a:srgbClr val="313131"/>
                </a:solidFill>
                <a:latin typeface="Calibri"/>
                <a:ea typeface="Calibri"/>
                <a:cs typeface="Calibri"/>
                <a:sym typeface="Calibri"/>
              </a:rPr>
              <a:t>Fear of repercussion is a common reason for NON-RESPONSE across several historically-undercounted populations. However, the specifics are nuanced.</a:t>
            </a:r>
            <a:endParaRPr dirty="0"/>
          </a:p>
        </p:txBody>
      </p:sp>
      <p:sp>
        <p:nvSpPr>
          <p:cNvPr id="277" name="Google Shape;277;p32"/>
          <p:cNvSpPr/>
          <p:nvPr/>
        </p:nvSpPr>
        <p:spPr>
          <a:xfrm>
            <a:off x="418859" y="6428657"/>
            <a:ext cx="3884397"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cxnSp>
        <p:nvCxnSpPr>
          <p:cNvPr id="278" name="Google Shape;278;p32"/>
          <p:cNvCxnSpPr/>
          <p:nvPr/>
        </p:nvCxnSpPr>
        <p:spPr>
          <a:xfrm>
            <a:off x="478267" y="4131360"/>
            <a:ext cx="914400" cy="0"/>
          </a:xfrm>
          <a:prstGeom prst="straightConnector1">
            <a:avLst/>
          </a:prstGeom>
          <a:noFill/>
          <a:ln w="28575" cap="flat" cmpd="sng">
            <a:solidFill>
              <a:srgbClr val="4A7729"/>
            </a:solidFill>
            <a:prstDash val="solid"/>
            <a:miter lim="800000"/>
            <a:headEnd type="none" w="sm" len="sm"/>
            <a:tailEnd type="none" w="sm" len="sm"/>
          </a:ln>
        </p:spPr>
      </p:cxnSp>
      <p:pic>
        <p:nvPicPr>
          <p:cNvPr id="279" name="Google Shape;279;p32"/>
          <p:cNvPicPr preferRelativeResize="0"/>
          <p:nvPr/>
        </p:nvPicPr>
        <p:blipFill rotWithShape="1">
          <a:blip r:embed="rId3">
            <a:alphaModFix/>
          </a:blip>
          <a:srcRect/>
          <a:stretch/>
        </p:blipFill>
        <p:spPr>
          <a:xfrm>
            <a:off x="9186665" y="3079557"/>
            <a:ext cx="2222913" cy="2836860"/>
          </a:xfrm>
          <a:prstGeom prst="rect">
            <a:avLst/>
          </a:prstGeom>
          <a:noFill/>
          <a:ln>
            <a:noFill/>
          </a:ln>
          <a:effectLst>
            <a:outerShdw blurRad="292100" dist="139700" dir="2700000" algn="tl" rotWithShape="0">
              <a:srgbClr val="333333">
                <a:alpha val="64705"/>
              </a:srgbClr>
            </a:outerShdw>
          </a:effectLst>
        </p:spPr>
      </p:pic>
      <p:sp>
        <p:nvSpPr>
          <p:cNvPr id="280" name="Google Shape;280;p32"/>
          <p:cNvSpPr/>
          <p:nvPr/>
        </p:nvSpPr>
        <p:spPr>
          <a:xfrm>
            <a:off x="5732579" y="588247"/>
            <a:ext cx="3250838" cy="258532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i="1" dirty="0">
                <a:solidFill>
                  <a:schemeClr val="lt1"/>
                </a:solidFill>
                <a:latin typeface="Calibri"/>
                <a:ea typeface="Calibri"/>
                <a:cs typeface="Calibri"/>
                <a:sym typeface="Calibri"/>
              </a:rPr>
              <a:t>“Like if you get food stamps, you’re allowed to have three different households in one household and just declare it like that, but some people don’t understand that and they will be afraid that it’s going to affect their food stamp if they report somebody else is there.”</a:t>
            </a:r>
            <a:endParaRPr sz="1800" dirty="0">
              <a:solidFill>
                <a:schemeClr val="lt1"/>
              </a:solidFill>
              <a:latin typeface="Calibri"/>
              <a:ea typeface="Calibri"/>
              <a:cs typeface="Calibri"/>
              <a:sym typeface="Calibri"/>
            </a:endParaRPr>
          </a:p>
        </p:txBody>
      </p:sp>
      <p:sp>
        <p:nvSpPr>
          <p:cNvPr id="281" name="Google Shape;281;p32"/>
          <p:cNvSpPr/>
          <p:nvPr/>
        </p:nvSpPr>
        <p:spPr>
          <a:xfrm>
            <a:off x="6216542" y="3763103"/>
            <a:ext cx="2309676"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i="1" dirty="0">
                <a:solidFill>
                  <a:schemeClr val="lt1"/>
                </a:solidFill>
                <a:latin typeface="Calibri"/>
                <a:ea typeface="Calibri"/>
                <a:cs typeface="Calibri"/>
                <a:sym typeface="Calibri"/>
              </a:rPr>
              <a:t>“…if you find [undocumented people to fill out the census], they won’t tell you either, that they have no documents.”</a:t>
            </a:r>
            <a:endParaRPr sz="1800" dirty="0">
              <a:solidFill>
                <a:schemeClr val="lt1"/>
              </a:solidFill>
              <a:latin typeface="Calibri"/>
              <a:ea typeface="Calibri"/>
              <a:cs typeface="Calibri"/>
              <a:sym typeface="Calibri"/>
            </a:endParaRPr>
          </a:p>
        </p:txBody>
      </p:sp>
      <p:sp>
        <p:nvSpPr>
          <p:cNvPr id="282" name="Google Shape;282;p32"/>
          <p:cNvSpPr/>
          <p:nvPr/>
        </p:nvSpPr>
        <p:spPr>
          <a:xfrm>
            <a:off x="9280691" y="160967"/>
            <a:ext cx="2647533" cy="2379206"/>
          </a:xfrm>
          <a:prstGeom prst="wedgeEllipseCallout">
            <a:avLst>
              <a:gd name="adj1" fmla="val -3146"/>
              <a:gd name="adj2" fmla="val 64644"/>
            </a:avLst>
          </a:prstGeom>
          <a:solidFill>
            <a:srgbClr val="4A7729"/>
          </a:solidFill>
          <a:ln w="12700" cap="flat" cmpd="sng">
            <a:solidFill>
              <a:srgbClr val="4A77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83" name="Google Shape;283;p32"/>
          <p:cNvSpPr/>
          <p:nvPr/>
        </p:nvSpPr>
        <p:spPr>
          <a:xfrm>
            <a:off x="5565913" y="6193416"/>
            <a:ext cx="6582830" cy="646331"/>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i="1" dirty="0">
                <a:solidFill>
                  <a:srgbClr val="7F7F7F"/>
                </a:solidFill>
                <a:latin typeface="Calibri"/>
                <a:ea typeface="Calibri"/>
                <a:cs typeface="Calibri"/>
                <a:sym typeface="Calibri"/>
              </a:rPr>
              <a:t>“I’m afraid that the City of Detroit will find out that my car is registered in the suburbs at my parent’s house.”</a:t>
            </a:r>
            <a:endParaRPr sz="1800" dirty="0">
              <a:solidFill>
                <a:srgbClr val="7F7F7F"/>
              </a:solidFill>
              <a:latin typeface="Calibri"/>
              <a:ea typeface="Calibri"/>
              <a:cs typeface="Calibri"/>
              <a:sym typeface="Calibri"/>
            </a:endParaRPr>
          </a:p>
        </p:txBody>
      </p:sp>
      <p:sp>
        <p:nvSpPr>
          <p:cNvPr id="284" name="Google Shape;284;p32"/>
          <p:cNvSpPr/>
          <p:nvPr/>
        </p:nvSpPr>
        <p:spPr>
          <a:xfrm>
            <a:off x="9440497" y="508848"/>
            <a:ext cx="2393949"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i="1" dirty="0">
                <a:solidFill>
                  <a:schemeClr val="lt1"/>
                </a:solidFill>
                <a:latin typeface="Calibri"/>
                <a:ea typeface="Calibri"/>
                <a:cs typeface="Calibri"/>
                <a:sym typeface="Calibri"/>
              </a:rPr>
              <a:t>“Every single scrap of information that the government gets goes to every single intelligence agency, that's how it works…”</a:t>
            </a:r>
            <a:endParaRPr sz="1800" dirty="0">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34"/>
          <p:cNvPicPr preferRelativeResize="0"/>
          <p:nvPr/>
        </p:nvPicPr>
        <p:blipFill rotWithShape="1">
          <a:blip r:embed="rId3">
            <a:alphaModFix/>
          </a:blip>
          <a:srcRect r="2922"/>
          <a:stretch/>
        </p:blipFill>
        <p:spPr>
          <a:xfrm>
            <a:off x="-228601" y="-152943"/>
            <a:ext cx="12420601" cy="7204374"/>
          </a:xfrm>
          <a:prstGeom prst="rect">
            <a:avLst/>
          </a:prstGeom>
          <a:noFill/>
          <a:ln>
            <a:noFill/>
          </a:ln>
        </p:spPr>
      </p:pic>
      <p:sp>
        <p:nvSpPr>
          <p:cNvPr id="297" name="Google Shape;297;p34"/>
          <p:cNvSpPr/>
          <p:nvPr/>
        </p:nvSpPr>
        <p:spPr>
          <a:xfrm>
            <a:off x="-228601" y="2828728"/>
            <a:ext cx="12420600" cy="2235994"/>
          </a:xfrm>
          <a:prstGeom prst="rect">
            <a:avLst/>
          </a:prstGeom>
          <a:solidFill>
            <a:srgbClr val="4A7729">
              <a:alpha val="8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98" name="Google Shape;298;p34"/>
          <p:cNvSpPr txBox="1"/>
          <p:nvPr/>
        </p:nvSpPr>
        <p:spPr>
          <a:xfrm>
            <a:off x="418859" y="3637162"/>
            <a:ext cx="10515600" cy="6191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200"/>
              <a:buFont typeface="Calibri"/>
              <a:buNone/>
            </a:pPr>
            <a:r>
              <a:rPr lang="en-US" sz="4200" b="1" i="0" dirty="0">
                <a:solidFill>
                  <a:schemeClr val="lt1"/>
                </a:solidFill>
                <a:latin typeface="Calibri"/>
                <a:ea typeface="Calibri"/>
                <a:cs typeface="Calibri"/>
                <a:sym typeface="Calibri"/>
              </a:rPr>
              <a:t>Wish List</a:t>
            </a:r>
            <a:endParaRPr dirty="0"/>
          </a:p>
        </p:txBody>
      </p:sp>
      <p:sp>
        <p:nvSpPr>
          <p:cNvPr id="299" name="Google Shape;299;p34"/>
          <p:cNvSpPr/>
          <p:nvPr/>
        </p:nvSpPr>
        <p:spPr>
          <a:xfrm>
            <a:off x="418859" y="6428657"/>
            <a:ext cx="217880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5"/>
          <p:cNvSpPr/>
          <p:nvPr/>
        </p:nvSpPr>
        <p:spPr>
          <a:xfrm>
            <a:off x="0" y="0"/>
            <a:ext cx="12192000" cy="6858000"/>
          </a:xfrm>
          <a:prstGeom prst="rect">
            <a:avLst/>
          </a:prstGeom>
          <a:solidFill>
            <a:srgbClr val="4A772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05" name="Google Shape;305;p35"/>
          <p:cNvSpPr txBox="1"/>
          <p:nvPr/>
        </p:nvSpPr>
        <p:spPr>
          <a:xfrm>
            <a:off x="509954" y="2809875"/>
            <a:ext cx="11043137" cy="61912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200"/>
              <a:buFont typeface="Calibri"/>
              <a:buNone/>
            </a:pPr>
            <a:r>
              <a:rPr lang="en-US" sz="4200" b="1" i="0" dirty="0">
                <a:solidFill>
                  <a:schemeClr val="lt1"/>
                </a:solidFill>
                <a:latin typeface="Calibri"/>
                <a:ea typeface="Calibri"/>
                <a:cs typeface="Calibri"/>
                <a:sym typeface="Calibri"/>
              </a:rPr>
              <a:t>Contact Database</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5"/>
          <p:cNvSpPr/>
          <p:nvPr/>
        </p:nvSpPr>
        <p:spPr>
          <a:xfrm>
            <a:off x="0" y="0"/>
            <a:ext cx="12192000" cy="6858000"/>
          </a:xfrm>
          <a:prstGeom prst="rect">
            <a:avLst/>
          </a:prstGeom>
          <a:solidFill>
            <a:srgbClr val="4A772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05" name="Google Shape;305;p35"/>
          <p:cNvSpPr txBox="1"/>
          <p:nvPr/>
        </p:nvSpPr>
        <p:spPr>
          <a:xfrm>
            <a:off x="509954" y="2809875"/>
            <a:ext cx="11043137" cy="61912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200"/>
              <a:buFont typeface="Calibri"/>
              <a:buNone/>
            </a:pPr>
            <a:r>
              <a:rPr lang="en-US" sz="4200" b="1" i="0" dirty="0">
                <a:solidFill>
                  <a:schemeClr val="lt1"/>
                </a:solidFill>
                <a:latin typeface="Calibri"/>
                <a:ea typeface="Calibri"/>
                <a:cs typeface="Calibri"/>
                <a:sym typeface="Calibri"/>
              </a:rPr>
              <a:t>Media Connections</a:t>
            </a:r>
            <a:endParaRPr dirty="0"/>
          </a:p>
        </p:txBody>
      </p:sp>
    </p:spTree>
    <p:extLst>
      <p:ext uri="{BB962C8B-B14F-4D97-AF65-F5344CB8AC3E}">
        <p14:creationId xmlns:p14="http://schemas.microsoft.com/office/powerpoint/2010/main" val="3643020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7"/>
          <p:cNvSpPr/>
          <p:nvPr/>
        </p:nvSpPr>
        <p:spPr>
          <a:xfrm>
            <a:off x="0" y="0"/>
            <a:ext cx="12192000" cy="4203700"/>
          </a:xfrm>
          <a:prstGeom prst="rect">
            <a:avLst/>
          </a:prstGeom>
          <a:solidFill>
            <a:srgbClr val="4A772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18" name="Google Shape;318;p37"/>
          <p:cNvSpPr txBox="1">
            <a:spLocks noGrp="1"/>
          </p:cNvSpPr>
          <p:nvPr>
            <p:ph type="ctrTitle"/>
          </p:nvPr>
        </p:nvSpPr>
        <p:spPr>
          <a:xfrm>
            <a:off x="0" y="1124840"/>
            <a:ext cx="12192000" cy="256147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6400"/>
              <a:buFont typeface="Calibri"/>
              <a:buNone/>
            </a:pPr>
            <a:r>
              <a:rPr lang="en-US" sz="6400" b="1" dirty="0">
                <a:solidFill>
                  <a:schemeClr val="lt1"/>
                </a:solidFill>
                <a:latin typeface="Calibri"/>
                <a:ea typeface="Calibri"/>
                <a:cs typeface="Calibri"/>
                <a:sym typeface="Calibri"/>
              </a:rPr>
              <a:t>CFSEM.org/Census</a:t>
            </a:r>
            <a:endParaRPr dirty="0"/>
          </a:p>
        </p:txBody>
      </p:sp>
      <p:sp>
        <p:nvSpPr>
          <p:cNvPr id="319" name="Google Shape;319;p37"/>
          <p:cNvSpPr txBox="1">
            <a:spLocks noGrp="1"/>
          </p:cNvSpPr>
          <p:nvPr>
            <p:ph type="subTitle" idx="1"/>
          </p:nvPr>
        </p:nvSpPr>
        <p:spPr>
          <a:xfrm>
            <a:off x="10862631" y="5942963"/>
            <a:ext cx="1148747" cy="61356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r>
              <a:rPr lang="en-US" sz="1600" dirty="0">
                <a:latin typeface="Arial"/>
                <a:ea typeface="Arial"/>
                <a:cs typeface="Arial"/>
                <a:sym typeface="Arial"/>
              </a:rPr>
              <a:t>8.9.2019</a:t>
            </a:r>
            <a:endParaRPr dirty="0"/>
          </a:p>
        </p:txBody>
      </p:sp>
      <p:pic>
        <p:nvPicPr>
          <p:cNvPr id="320" name="Google Shape;320;p37"/>
          <p:cNvPicPr preferRelativeResize="0"/>
          <p:nvPr/>
        </p:nvPicPr>
        <p:blipFill rotWithShape="1">
          <a:blip r:embed="rId3">
            <a:alphaModFix/>
          </a:blip>
          <a:srcRect/>
          <a:stretch/>
        </p:blipFill>
        <p:spPr>
          <a:xfrm>
            <a:off x="988944" y="4954510"/>
            <a:ext cx="1976904" cy="988453"/>
          </a:xfrm>
          <a:prstGeom prst="rect">
            <a:avLst/>
          </a:prstGeom>
          <a:noFill/>
          <a:ln>
            <a:noFill/>
          </a:ln>
        </p:spPr>
      </p:pic>
      <p:pic>
        <p:nvPicPr>
          <p:cNvPr id="321" name="Google Shape;321;p37" descr="A close up of a sign&#10;&#10;Description automatically generated"/>
          <p:cNvPicPr preferRelativeResize="0"/>
          <p:nvPr/>
        </p:nvPicPr>
        <p:blipFill rotWithShape="1">
          <a:blip r:embed="rId4">
            <a:alphaModFix/>
          </a:blip>
          <a:srcRect/>
          <a:stretch/>
        </p:blipFill>
        <p:spPr>
          <a:xfrm>
            <a:off x="3128327" y="4926019"/>
            <a:ext cx="2402065" cy="114545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6"/>
          <p:cNvPicPr preferRelativeResize="0"/>
          <p:nvPr/>
        </p:nvPicPr>
        <p:blipFill rotWithShape="1">
          <a:blip r:embed="rId3">
            <a:alphaModFix/>
          </a:blip>
          <a:srcRect t="15592"/>
          <a:stretch/>
        </p:blipFill>
        <p:spPr>
          <a:xfrm>
            <a:off x="0" y="1"/>
            <a:ext cx="12187238" cy="6858000"/>
          </a:xfrm>
          <a:prstGeom prst="rect">
            <a:avLst/>
          </a:prstGeom>
          <a:noFill/>
          <a:ln>
            <a:noFill/>
          </a:ln>
        </p:spPr>
      </p:pic>
      <p:sp>
        <p:nvSpPr>
          <p:cNvPr id="121" name="Google Shape;121;p16"/>
          <p:cNvSpPr/>
          <p:nvPr/>
        </p:nvSpPr>
        <p:spPr>
          <a:xfrm>
            <a:off x="4762" y="422224"/>
            <a:ext cx="12187238" cy="2235994"/>
          </a:xfrm>
          <a:prstGeom prst="rect">
            <a:avLst/>
          </a:prstGeom>
          <a:solidFill>
            <a:srgbClr val="4A7729">
              <a:alpha val="8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22" name="Google Shape;122;p16"/>
          <p:cNvSpPr txBox="1"/>
          <p:nvPr/>
        </p:nvSpPr>
        <p:spPr>
          <a:xfrm>
            <a:off x="418859" y="1230658"/>
            <a:ext cx="10515600" cy="6191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200"/>
              <a:buFont typeface="Calibri"/>
              <a:buNone/>
            </a:pPr>
            <a:r>
              <a:rPr lang="en-US" sz="4200" b="1" i="0" dirty="0">
                <a:solidFill>
                  <a:schemeClr val="lt1"/>
                </a:solidFill>
                <a:latin typeface="Calibri"/>
                <a:ea typeface="Calibri"/>
                <a:cs typeface="Calibri"/>
                <a:sym typeface="Calibri"/>
              </a:rPr>
              <a:t>Introductions</a:t>
            </a:r>
            <a:endParaRPr dirty="0"/>
          </a:p>
        </p:txBody>
      </p:sp>
      <p:sp>
        <p:nvSpPr>
          <p:cNvPr id="123" name="Google Shape;123;p16"/>
          <p:cNvSpPr/>
          <p:nvPr/>
        </p:nvSpPr>
        <p:spPr>
          <a:xfrm>
            <a:off x="418859" y="6428657"/>
            <a:ext cx="217880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3" name="Picture 2">
            <a:extLst>
              <a:ext uri="{FF2B5EF4-FFF2-40B4-BE49-F238E27FC236}">
                <a16:creationId xmlns:a16="http://schemas.microsoft.com/office/drawing/2014/main" id="{667DC417-895B-C448-BA6E-B56F4E866254}"/>
              </a:ext>
            </a:extLst>
          </p:cNvPr>
          <p:cNvPicPr>
            <a:picLocks noChangeAspect="1"/>
          </p:cNvPicPr>
          <p:nvPr/>
        </p:nvPicPr>
        <p:blipFill rotWithShape="1">
          <a:blip r:embed="rId3">
            <a:grayscl/>
          </a:blip>
          <a:srcRect t="15625"/>
          <a:stretch/>
        </p:blipFill>
        <p:spPr>
          <a:xfrm>
            <a:off x="0" y="0"/>
            <a:ext cx="12192000" cy="6858000"/>
          </a:xfrm>
          <a:prstGeom prst="rect">
            <a:avLst/>
          </a:prstGeom>
        </p:spPr>
      </p:pic>
      <p:sp>
        <p:nvSpPr>
          <p:cNvPr id="6" name="Google Shape;121;p16">
            <a:extLst>
              <a:ext uri="{FF2B5EF4-FFF2-40B4-BE49-F238E27FC236}">
                <a16:creationId xmlns:a16="http://schemas.microsoft.com/office/drawing/2014/main" id="{362EEB95-11CB-E248-AD68-865F30AB64AD}"/>
              </a:ext>
            </a:extLst>
          </p:cNvPr>
          <p:cNvSpPr/>
          <p:nvPr/>
        </p:nvSpPr>
        <p:spPr>
          <a:xfrm>
            <a:off x="0" y="492372"/>
            <a:ext cx="12187238" cy="2072066"/>
          </a:xfrm>
          <a:prstGeom prst="rect">
            <a:avLst/>
          </a:prstGeom>
          <a:solidFill>
            <a:srgbClr val="4A7729">
              <a:alpha val="79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29" name="Google Shape;129;p17"/>
          <p:cNvSpPr txBox="1"/>
          <p:nvPr/>
        </p:nvSpPr>
        <p:spPr>
          <a:xfrm>
            <a:off x="7362092" y="890239"/>
            <a:ext cx="4431323" cy="1219915"/>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4200"/>
              <a:buFont typeface="Calibri"/>
              <a:buNone/>
            </a:pPr>
            <a:r>
              <a:rPr lang="en-US" sz="4200" b="1" i="0" dirty="0">
                <a:solidFill>
                  <a:schemeClr val="lt1"/>
                </a:solidFill>
                <a:latin typeface="Calibri"/>
                <a:ea typeface="Calibri"/>
                <a:cs typeface="Calibri"/>
                <a:sym typeface="Calibri"/>
              </a:rPr>
              <a:t>Test Your Census Knowledge</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2;p19">
            <a:extLst>
              <a:ext uri="{FF2B5EF4-FFF2-40B4-BE49-F238E27FC236}">
                <a16:creationId xmlns:a16="http://schemas.microsoft.com/office/drawing/2014/main" id="{ABCD3CAC-5E13-8243-9189-4E0AC463EE3A}"/>
              </a:ext>
            </a:extLst>
          </p:cNvPr>
          <p:cNvSpPr/>
          <p:nvPr/>
        </p:nvSpPr>
        <p:spPr>
          <a:xfrm>
            <a:off x="0" y="0"/>
            <a:ext cx="5565913" cy="6858000"/>
          </a:xfrm>
          <a:prstGeom prst="rect">
            <a:avLst/>
          </a:prstGeom>
          <a:solidFill>
            <a:srgbClr val="8C857B">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 name="Google Shape;144;p19">
            <a:extLst>
              <a:ext uri="{FF2B5EF4-FFF2-40B4-BE49-F238E27FC236}">
                <a16:creationId xmlns:a16="http://schemas.microsoft.com/office/drawing/2014/main" id="{DDA82F8A-60D5-564B-A6B5-A94D24B2CC1A}"/>
              </a:ext>
            </a:extLst>
          </p:cNvPr>
          <p:cNvSpPr txBox="1"/>
          <p:nvPr/>
        </p:nvSpPr>
        <p:spPr>
          <a:xfrm>
            <a:off x="328996" y="745287"/>
            <a:ext cx="4907919" cy="497744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313131"/>
              </a:buClr>
              <a:buSzPts val="3400"/>
              <a:buFont typeface="Calibri"/>
              <a:buNone/>
            </a:pPr>
            <a:r>
              <a:rPr lang="en-US" sz="3400" b="1" dirty="0">
                <a:solidFill>
                  <a:schemeClr val="accent6">
                    <a:lumMod val="50000"/>
                  </a:schemeClr>
                </a:solidFill>
                <a:latin typeface="Calibri"/>
                <a:ea typeface="Calibri"/>
                <a:cs typeface="Calibri"/>
                <a:sym typeface="Calibri"/>
              </a:rPr>
              <a:t>QUESTION 1:</a:t>
            </a:r>
          </a:p>
          <a:p>
            <a:pPr>
              <a:lnSpc>
                <a:spcPct val="90000"/>
              </a:lnSpc>
              <a:buClr>
                <a:srgbClr val="313131"/>
              </a:buClr>
              <a:buSzPts val="3400"/>
            </a:pPr>
            <a:endParaRPr lang="en-US" sz="3400" b="1" dirty="0">
              <a:solidFill>
                <a:srgbClr val="313131"/>
              </a:solidFill>
              <a:latin typeface="Calibri"/>
              <a:cs typeface="Calibri"/>
            </a:endParaRPr>
          </a:p>
          <a:p>
            <a:pPr>
              <a:lnSpc>
                <a:spcPct val="90000"/>
              </a:lnSpc>
              <a:buClr>
                <a:srgbClr val="313131"/>
              </a:buClr>
              <a:buSzPts val="3400"/>
            </a:pPr>
            <a:r>
              <a:rPr lang="en-US" sz="3400" b="1" dirty="0">
                <a:solidFill>
                  <a:srgbClr val="313131"/>
                </a:solidFill>
                <a:latin typeface="Calibri"/>
                <a:cs typeface="Calibri"/>
              </a:rPr>
              <a:t>When will the 2020 census form be available for completion on the bureau’s website?</a:t>
            </a:r>
          </a:p>
          <a:p>
            <a:pPr>
              <a:lnSpc>
                <a:spcPct val="90000"/>
              </a:lnSpc>
              <a:buClr>
                <a:srgbClr val="313131"/>
              </a:buClr>
              <a:buSzPts val="3400"/>
            </a:pPr>
            <a:endParaRPr lang="en-US" sz="3400" b="1" dirty="0">
              <a:solidFill>
                <a:srgbClr val="313131"/>
              </a:solidFill>
              <a:latin typeface="Calibri"/>
              <a:cs typeface="Calibri"/>
            </a:endParaRPr>
          </a:p>
          <a:p>
            <a:pPr>
              <a:lnSpc>
                <a:spcPct val="90000"/>
              </a:lnSpc>
              <a:buClr>
                <a:srgbClr val="313131"/>
              </a:buClr>
              <a:buSzPts val="3400"/>
            </a:pPr>
            <a:r>
              <a:rPr lang="en-US" sz="2800" b="1" dirty="0">
                <a:solidFill>
                  <a:srgbClr val="313131"/>
                </a:solidFill>
                <a:latin typeface="Calibri"/>
                <a:cs typeface="Calibri"/>
              </a:rPr>
              <a:t>A. September – October 2019</a:t>
            </a:r>
          </a:p>
          <a:p>
            <a:pPr>
              <a:lnSpc>
                <a:spcPct val="90000"/>
              </a:lnSpc>
              <a:buClr>
                <a:srgbClr val="313131"/>
              </a:buClr>
              <a:buSzPts val="3400"/>
            </a:pPr>
            <a:r>
              <a:rPr lang="en-US" sz="2800" b="1" dirty="0">
                <a:solidFill>
                  <a:srgbClr val="151415"/>
                </a:solidFill>
                <a:latin typeface="Calibri"/>
                <a:cs typeface="Calibri"/>
              </a:rPr>
              <a:t>B. March – July 2020 </a:t>
            </a:r>
          </a:p>
          <a:p>
            <a:pPr>
              <a:lnSpc>
                <a:spcPct val="90000"/>
              </a:lnSpc>
              <a:buClr>
                <a:srgbClr val="313131"/>
              </a:buClr>
              <a:buSzPts val="3400"/>
            </a:pPr>
            <a:r>
              <a:rPr lang="en-US" sz="2800" b="1" dirty="0">
                <a:solidFill>
                  <a:srgbClr val="313131"/>
                </a:solidFill>
                <a:latin typeface="Calibri"/>
                <a:cs typeface="Calibri"/>
              </a:rPr>
              <a:t>C. August – October 2020</a:t>
            </a:r>
          </a:p>
          <a:p>
            <a:pPr lvl="0">
              <a:lnSpc>
                <a:spcPct val="90000"/>
              </a:lnSpc>
              <a:buClr>
                <a:srgbClr val="313131"/>
              </a:buClr>
              <a:buSzPts val="3400"/>
            </a:pPr>
            <a:endParaRPr lang="en-US" dirty="0"/>
          </a:p>
          <a:p>
            <a:pPr marL="0" marR="0" lvl="0" indent="0" algn="l" rtl="0">
              <a:lnSpc>
                <a:spcPct val="90000"/>
              </a:lnSpc>
              <a:spcBef>
                <a:spcPts val="0"/>
              </a:spcBef>
              <a:spcAft>
                <a:spcPts val="0"/>
              </a:spcAft>
              <a:buClr>
                <a:srgbClr val="313131"/>
              </a:buClr>
              <a:buSzPts val="3400"/>
              <a:buFont typeface="Calibri"/>
              <a:buNone/>
            </a:pPr>
            <a:endParaRPr dirty="0"/>
          </a:p>
        </p:txBody>
      </p:sp>
      <p:sp>
        <p:nvSpPr>
          <p:cNvPr id="5" name="Google Shape;145;p19">
            <a:extLst>
              <a:ext uri="{FF2B5EF4-FFF2-40B4-BE49-F238E27FC236}">
                <a16:creationId xmlns:a16="http://schemas.microsoft.com/office/drawing/2014/main" id="{8502AF40-29BB-CF41-AF53-314F29AF94FC}"/>
              </a:ext>
            </a:extLst>
          </p:cNvPr>
          <p:cNvSpPr/>
          <p:nvPr/>
        </p:nvSpPr>
        <p:spPr>
          <a:xfrm>
            <a:off x="418859" y="6428657"/>
            <a:ext cx="217880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cxnSp>
        <p:nvCxnSpPr>
          <p:cNvPr id="6" name="Google Shape;146;p19">
            <a:extLst>
              <a:ext uri="{FF2B5EF4-FFF2-40B4-BE49-F238E27FC236}">
                <a16:creationId xmlns:a16="http://schemas.microsoft.com/office/drawing/2014/main" id="{F50B766B-63A7-164D-9D5B-91582BC62A91}"/>
              </a:ext>
            </a:extLst>
          </p:cNvPr>
          <p:cNvCxnSpPr/>
          <p:nvPr/>
        </p:nvCxnSpPr>
        <p:spPr>
          <a:xfrm>
            <a:off x="418859" y="3838742"/>
            <a:ext cx="914400" cy="0"/>
          </a:xfrm>
          <a:prstGeom prst="straightConnector1">
            <a:avLst/>
          </a:prstGeom>
          <a:noFill/>
          <a:ln w="28575" cap="flat" cmpd="sng">
            <a:solidFill>
              <a:srgbClr val="4A7729"/>
            </a:solidFill>
            <a:prstDash val="solid"/>
            <a:miter lim="800000"/>
            <a:headEnd type="none" w="sm" len="sm"/>
            <a:tailEnd type="none" w="sm" len="sm"/>
          </a:ln>
        </p:spPr>
      </p:cxnSp>
      <p:sp>
        <p:nvSpPr>
          <p:cNvPr id="7" name="Google Shape;144;p19">
            <a:extLst>
              <a:ext uri="{FF2B5EF4-FFF2-40B4-BE49-F238E27FC236}">
                <a16:creationId xmlns:a16="http://schemas.microsoft.com/office/drawing/2014/main" id="{E42AE87A-B97B-3E40-AAFC-1A8796E1D0E9}"/>
              </a:ext>
            </a:extLst>
          </p:cNvPr>
          <p:cNvSpPr txBox="1"/>
          <p:nvPr/>
        </p:nvSpPr>
        <p:spPr>
          <a:xfrm>
            <a:off x="6232457" y="745287"/>
            <a:ext cx="4907919" cy="3965367"/>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313131"/>
              </a:buClr>
              <a:buSzPts val="3400"/>
              <a:buFont typeface="Calibri"/>
              <a:buNone/>
            </a:pPr>
            <a:r>
              <a:rPr lang="en-US" sz="3400" b="1" dirty="0">
                <a:solidFill>
                  <a:srgbClr val="00B0F0"/>
                </a:solidFill>
                <a:latin typeface="Calibri"/>
                <a:ea typeface="Calibri"/>
                <a:cs typeface="Calibri"/>
                <a:sym typeface="Calibri"/>
              </a:rPr>
              <a:t>ANSWER:</a:t>
            </a:r>
          </a:p>
          <a:p>
            <a:pPr>
              <a:lnSpc>
                <a:spcPct val="90000"/>
              </a:lnSpc>
              <a:buClr>
                <a:srgbClr val="313131"/>
              </a:buClr>
              <a:buSzPts val="3400"/>
            </a:pPr>
            <a:endParaRPr lang="en-US" sz="3400" b="1" dirty="0">
              <a:solidFill>
                <a:srgbClr val="313131"/>
              </a:solidFill>
              <a:latin typeface="Calibri"/>
              <a:cs typeface="Calibri"/>
            </a:endParaRPr>
          </a:p>
          <a:p>
            <a:pPr>
              <a:lnSpc>
                <a:spcPct val="90000"/>
              </a:lnSpc>
              <a:buClr>
                <a:srgbClr val="313131"/>
              </a:buClr>
              <a:buSzPts val="3400"/>
            </a:pPr>
            <a:r>
              <a:rPr lang="en-US" sz="3400" b="1" dirty="0">
                <a:solidFill>
                  <a:srgbClr val="313131"/>
                </a:solidFill>
                <a:latin typeface="Calibri"/>
                <a:cs typeface="Calibri"/>
              </a:rPr>
              <a:t>B. March – July 2020</a:t>
            </a:r>
          </a:p>
          <a:p>
            <a:pPr>
              <a:lnSpc>
                <a:spcPct val="90000"/>
              </a:lnSpc>
              <a:buClr>
                <a:srgbClr val="313131"/>
              </a:buClr>
              <a:buSzPts val="3400"/>
            </a:pPr>
            <a:endParaRPr lang="en-US" sz="3400" b="1" dirty="0">
              <a:solidFill>
                <a:srgbClr val="313131"/>
              </a:solidFill>
              <a:latin typeface="Calibri"/>
              <a:cs typeface="Calibri"/>
            </a:endParaRPr>
          </a:p>
          <a:p>
            <a:pPr>
              <a:lnSpc>
                <a:spcPct val="90000"/>
              </a:lnSpc>
              <a:buClr>
                <a:srgbClr val="313131"/>
              </a:buClr>
              <a:buSzPts val="3400"/>
            </a:pPr>
            <a:r>
              <a:rPr lang="en-US" sz="2800" b="1" dirty="0">
                <a:solidFill>
                  <a:srgbClr val="313131"/>
                </a:solidFill>
                <a:latin typeface="Calibri"/>
                <a:cs typeface="Calibri"/>
              </a:rPr>
              <a:t>The census bureau will conduct follow-up to households that have not completed the census May to July 2020 </a:t>
            </a:r>
          </a:p>
          <a:p>
            <a:pPr lvl="0">
              <a:lnSpc>
                <a:spcPct val="90000"/>
              </a:lnSpc>
              <a:buClr>
                <a:srgbClr val="313131"/>
              </a:buClr>
              <a:buSzPts val="3400"/>
            </a:pPr>
            <a:endParaRPr lang="en-US" dirty="0"/>
          </a:p>
          <a:p>
            <a:pPr marL="0" marR="0" lvl="0" indent="0" algn="l" rtl="0">
              <a:lnSpc>
                <a:spcPct val="90000"/>
              </a:lnSpc>
              <a:spcBef>
                <a:spcPts val="0"/>
              </a:spcBef>
              <a:spcAft>
                <a:spcPts val="0"/>
              </a:spcAft>
              <a:buClr>
                <a:srgbClr val="313131"/>
              </a:buClr>
              <a:buSzPts val="3400"/>
              <a:buFont typeface="Calibri"/>
              <a:buNone/>
            </a:pPr>
            <a:endParaRPr dirty="0"/>
          </a:p>
        </p:txBody>
      </p:sp>
    </p:spTree>
    <p:extLst>
      <p:ext uri="{BB962C8B-B14F-4D97-AF65-F5344CB8AC3E}">
        <p14:creationId xmlns:p14="http://schemas.microsoft.com/office/powerpoint/2010/main" val="56642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50" fill="hold"/>
                                        <p:tgtEl>
                                          <p:spTgt spid="4">
                                            <p:txEl>
                                              <p:pRg st="5" end="5"/>
                                            </p:txEl>
                                          </p:spTgt>
                                        </p:tgtEl>
                                        <p:attrNameLst>
                                          <p:attrName>style.color</p:attrName>
                                        </p:attrNameLst>
                                      </p:cBhvr>
                                      <p:to>
                                        <a:srgbClr val="00B1EF"/>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2;p19">
            <a:extLst>
              <a:ext uri="{FF2B5EF4-FFF2-40B4-BE49-F238E27FC236}">
                <a16:creationId xmlns:a16="http://schemas.microsoft.com/office/drawing/2014/main" id="{ABCD3CAC-5E13-8243-9189-4E0AC463EE3A}"/>
              </a:ext>
            </a:extLst>
          </p:cNvPr>
          <p:cNvSpPr/>
          <p:nvPr/>
        </p:nvSpPr>
        <p:spPr>
          <a:xfrm>
            <a:off x="0" y="0"/>
            <a:ext cx="5565913" cy="6858000"/>
          </a:xfrm>
          <a:prstGeom prst="rect">
            <a:avLst/>
          </a:prstGeom>
          <a:solidFill>
            <a:srgbClr val="8C857B">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 name="Google Shape;144;p19">
            <a:extLst>
              <a:ext uri="{FF2B5EF4-FFF2-40B4-BE49-F238E27FC236}">
                <a16:creationId xmlns:a16="http://schemas.microsoft.com/office/drawing/2014/main" id="{DDA82F8A-60D5-564B-A6B5-A94D24B2CC1A}"/>
              </a:ext>
            </a:extLst>
          </p:cNvPr>
          <p:cNvSpPr txBox="1"/>
          <p:nvPr/>
        </p:nvSpPr>
        <p:spPr>
          <a:xfrm>
            <a:off x="400088" y="745288"/>
            <a:ext cx="4907919" cy="558217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313131"/>
              </a:buClr>
              <a:buSzPts val="3400"/>
              <a:buFont typeface="Calibri"/>
              <a:buNone/>
            </a:pPr>
            <a:r>
              <a:rPr lang="en-US" sz="3400" b="1" dirty="0">
                <a:solidFill>
                  <a:schemeClr val="accent6">
                    <a:lumMod val="50000"/>
                  </a:schemeClr>
                </a:solidFill>
                <a:latin typeface="Calibri"/>
                <a:ea typeface="Calibri"/>
                <a:cs typeface="Calibri"/>
                <a:sym typeface="Calibri"/>
              </a:rPr>
              <a:t>QUESTION 2:</a:t>
            </a:r>
          </a:p>
          <a:p>
            <a:pPr>
              <a:lnSpc>
                <a:spcPct val="90000"/>
              </a:lnSpc>
              <a:buClr>
                <a:srgbClr val="313131"/>
              </a:buClr>
              <a:buSzPts val="3400"/>
            </a:pPr>
            <a:endParaRPr lang="en-US" sz="3400" b="1" dirty="0">
              <a:solidFill>
                <a:srgbClr val="313131"/>
              </a:solidFill>
              <a:latin typeface="Calibri"/>
              <a:cs typeface="Calibri"/>
            </a:endParaRPr>
          </a:p>
          <a:p>
            <a:pPr>
              <a:lnSpc>
                <a:spcPct val="90000"/>
              </a:lnSpc>
              <a:buClr>
                <a:srgbClr val="313131"/>
              </a:buClr>
              <a:buSzPts val="3400"/>
            </a:pPr>
            <a:r>
              <a:rPr lang="en-US" sz="3400" b="1" dirty="0">
                <a:solidFill>
                  <a:srgbClr val="313131"/>
                </a:solidFill>
                <a:latin typeface="Calibri"/>
                <a:cs typeface="Calibri"/>
              </a:rPr>
              <a:t>What will most households get in the mail about census 2020?</a:t>
            </a:r>
          </a:p>
          <a:p>
            <a:pPr>
              <a:lnSpc>
                <a:spcPct val="90000"/>
              </a:lnSpc>
              <a:buClr>
                <a:srgbClr val="313131"/>
              </a:buClr>
              <a:buSzPts val="3400"/>
            </a:pPr>
            <a:endParaRPr lang="en-US" sz="3400" b="1" dirty="0">
              <a:solidFill>
                <a:srgbClr val="313131"/>
              </a:solidFill>
              <a:latin typeface="Calibri"/>
              <a:cs typeface="Calibri"/>
            </a:endParaRPr>
          </a:p>
          <a:p>
            <a:pPr marL="514350" indent="-514350">
              <a:lnSpc>
                <a:spcPct val="90000"/>
              </a:lnSpc>
              <a:buClr>
                <a:srgbClr val="313131"/>
              </a:buClr>
              <a:buSzPts val="3400"/>
              <a:buAutoNum type="alphaUcPeriod"/>
            </a:pPr>
            <a:r>
              <a:rPr lang="en-US" sz="2800" b="1" dirty="0">
                <a:solidFill>
                  <a:srgbClr val="313131"/>
                </a:solidFill>
                <a:latin typeface="Calibri"/>
                <a:cs typeface="Calibri"/>
              </a:rPr>
              <a:t>Invitation to respond &amp; reminder letter </a:t>
            </a:r>
          </a:p>
          <a:p>
            <a:pPr marL="514350" indent="-514350">
              <a:lnSpc>
                <a:spcPct val="90000"/>
              </a:lnSpc>
              <a:buClr>
                <a:srgbClr val="313131"/>
              </a:buClr>
              <a:buSzPts val="3400"/>
              <a:buFont typeface="Arial"/>
              <a:buAutoNum type="alphaUcPeriod"/>
            </a:pPr>
            <a:r>
              <a:rPr lang="en-US" sz="2800" b="1" dirty="0">
                <a:solidFill>
                  <a:srgbClr val="313131"/>
                </a:solidFill>
                <a:latin typeface="Calibri"/>
                <a:cs typeface="Calibri"/>
              </a:rPr>
              <a:t>Postcard reminder for non-responding households</a:t>
            </a:r>
          </a:p>
          <a:p>
            <a:pPr marL="514350" indent="-514350">
              <a:lnSpc>
                <a:spcPct val="90000"/>
              </a:lnSpc>
              <a:buClr>
                <a:srgbClr val="313131"/>
              </a:buClr>
              <a:buSzPts val="3400"/>
              <a:buFont typeface="Arial"/>
              <a:buAutoNum type="alphaUcPeriod"/>
            </a:pPr>
            <a:r>
              <a:rPr lang="en-US" sz="2800" b="1" dirty="0">
                <a:solidFill>
                  <a:srgbClr val="313131"/>
                </a:solidFill>
                <a:latin typeface="Calibri"/>
                <a:cs typeface="Calibri"/>
              </a:rPr>
              <a:t>A picture of a cat</a:t>
            </a:r>
          </a:p>
          <a:p>
            <a:pPr marL="342900" indent="-342900">
              <a:lnSpc>
                <a:spcPct val="90000"/>
              </a:lnSpc>
              <a:buClr>
                <a:srgbClr val="313131"/>
              </a:buClr>
              <a:buSzPts val="3400"/>
              <a:buAutoNum type="alphaUcPeriod"/>
            </a:pPr>
            <a:endParaRPr lang="en-US" dirty="0"/>
          </a:p>
          <a:p>
            <a:pPr marL="342900" indent="-342900">
              <a:lnSpc>
                <a:spcPct val="90000"/>
              </a:lnSpc>
              <a:buClr>
                <a:srgbClr val="313131"/>
              </a:buClr>
              <a:buSzPts val="3400"/>
              <a:buAutoNum type="alphaUcPeriod"/>
            </a:pPr>
            <a:endParaRPr lang="en-US" dirty="0"/>
          </a:p>
          <a:p>
            <a:pPr marL="0" marR="0" lvl="0" indent="0" algn="l" rtl="0">
              <a:lnSpc>
                <a:spcPct val="90000"/>
              </a:lnSpc>
              <a:spcBef>
                <a:spcPts val="0"/>
              </a:spcBef>
              <a:spcAft>
                <a:spcPts val="0"/>
              </a:spcAft>
              <a:buClr>
                <a:srgbClr val="313131"/>
              </a:buClr>
              <a:buSzPts val="3400"/>
              <a:buFont typeface="Calibri"/>
              <a:buNone/>
            </a:pPr>
            <a:endParaRPr dirty="0"/>
          </a:p>
        </p:txBody>
      </p:sp>
      <p:sp>
        <p:nvSpPr>
          <p:cNvPr id="5" name="Google Shape;145;p19">
            <a:extLst>
              <a:ext uri="{FF2B5EF4-FFF2-40B4-BE49-F238E27FC236}">
                <a16:creationId xmlns:a16="http://schemas.microsoft.com/office/drawing/2014/main" id="{8502AF40-29BB-CF41-AF53-314F29AF94FC}"/>
              </a:ext>
            </a:extLst>
          </p:cNvPr>
          <p:cNvSpPr/>
          <p:nvPr/>
        </p:nvSpPr>
        <p:spPr>
          <a:xfrm>
            <a:off x="418859" y="6428657"/>
            <a:ext cx="217880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cxnSp>
        <p:nvCxnSpPr>
          <p:cNvPr id="6" name="Google Shape;146;p19">
            <a:extLst>
              <a:ext uri="{FF2B5EF4-FFF2-40B4-BE49-F238E27FC236}">
                <a16:creationId xmlns:a16="http://schemas.microsoft.com/office/drawing/2014/main" id="{F50B766B-63A7-164D-9D5B-91582BC62A91}"/>
              </a:ext>
            </a:extLst>
          </p:cNvPr>
          <p:cNvCxnSpPr/>
          <p:nvPr/>
        </p:nvCxnSpPr>
        <p:spPr>
          <a:xfrm>
            <a:off x="446980" y="3499338"/>
            <a:ext cx="914400" cy="0"/>
          </a:xfrm>
          <a:prstGeom prst="straightConnector1">
            <a:avLst/>
          </a:prstGeom>
          <a:noFill/>
          <a:ln w="28575" cap="flat" cmpd="sng">
            <a:solidFill>
              <a:srgbClr val="4A7729"/>
            </a:solidFill>
            <a:prstDash val="solid"/>
            <a:miter lim="800000"/>
            <a:headEnd type="none" w="sm" len="sm"/>
            <a:tailEnd type="none" w="sm" len="sm"/>
          </a:ln>
        </p:spPr>
      </p:cxnSp>
      <p:sp>
        <p:nvSpPr>
          <p:cNvPr id="7" name="Google Shape;144;p19">
            <a:extLst>
              <a:ext uri="{FF2B5EF4-FFF2-40B4-BE49-F238E27FC236}">
                <a16:creationId xmlns:a16="http://schemas.microsoft.com/office/drawing/2014/main" id="{E42AE87A-B97B-3E40-AAFC-1A8796E1D0E9}"/>
              </a:ext>
            </a:extLst>
          </p:cNvPr>
          <p:cNvSpPr txBox="1"/>
          <p:nvPr/>
        </p:nvSpPr>
        <p:spPr>
          <a:xfrm>
            <a:off x="6302795" y="745288"/>
            <a:ext cx="4907919" cy="5806479"/>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313131"/>
              </a:buClr>
              <a:buSzPts val="3400"/>
              <a:buFont typeface="Calibri"/>
              <a:buNone/>
            </a:pPr>
            <a:r>
              <a:rPr lang="en-US" sz="3400" b="1" dirty="0">
                <a:solidFill>
                  <a:srgbClr val="00B0F0"/>
                </a:solidFill>
                <a:latin typeface="Calibri"/>
                <a:ea typeface="Calibri"/>
                <a:cs typeface="Calibri"/>
                <a:sym typeface="Calibri"/>
              </a:rPr>
              <a:t>ANSWER:</a:t>
            </a:r>
          </a:p>
          <a:p>
            <a:pPr>
              <a:lnSpc>
                <a:spcPct val="90000"/>
              </a:lnSpc>
              <a:buClr>
                <a:srgbClr val="313131"/>
              </a:buClr>
              <a:buSzPts val="3400"/>
            </a:pPr>
            <a:endParaRPr lang="en-US" sz="3400" b="1" dirty="0">
              <a:solidFill>
                <a:srgbClr val="313131"/>
              </a:solidFill>
              <a:latin typeface="Calibri"/>
              <a:cs typeface="Calibri"/>
            </a:endParaRPr>
          </a:p>
          <a:p>
            <a:pPr>
              <a:lnSpc>
                <a:spcPct val="90000"/>
              </a:lnSpc>
              <a:buClr>
                <a:srgbClr val="313131"/>
              </a:buClr>
              <a:buSzPts val="3400"/>
            </a:pPr>
            <a:r>
              <a:rPr lang="en-US" sz="3400" b="1" dirty="0">
                <a:solidFill>
                  <a:srgbClr val="313131"/>
                </a:solidFill>
                <a:latin typeface="Calibri"/>
                <a:cs typeface="Calibri"/>
              </a:rPr>
              <a:t>A. Invitation to respond &amp; reminder letter</a:t>
            </a:r>
          </a:p>
          <a:p>
            <a:pPr>
              <a:lnSpc>
                <a:spcPct val="90000"/>
              </a:lnSpc>
              <a:buClr>
                <a:srgbClr val="313131"/>
              </a:buClr>
              <a:buSzPts val="3400"/>
            </a:pPr>
            <a:endParaRPr lang="en-US" sz="3400" b="1" dirty="0">
              <a:solidFill>
                <a:srgbClr val="313131"/>
              </a:solidFill>
              <a:latin typeface="Calibri"/>
              <a:cs typeface="Calibri"/>
            </a:endParaRPr>
          </a:p>
          <a:p>
            <a:pPr>
              <a:lnSpc>
                <a:spcPct val="90000"/>
              </a:lnSpc>
              <a:buClr>
                <a:srgbClr val="313131"/>
              </a:buClr>
              <a:buSzPts val="3400"/>
            </a:pPr>
            <a:r>
              <a:rPr lang="en-US" sz="2800" b="1" dirty="0">
                <a:solidFill>
                  <a:srgbClr val="313131"/>
                </a:solidFill>
                <a:latin typeface="Calibri"/>
                <a:cs typeface="Calibri"/>
              </a:rPr>
              <a:t>Households will receive their first mailing encouraging self-response in March 2020. If they have not responded they will get a reminder postcard, reminder letter &amp; paper questionnaire, followed by a final reminder postcard.</a:t>
            </a:r>
            <a:endParaRPr lang="en-US" dirty="0"/>
          </a:p>
          <a:p>
            <a:pPr marL="0" marR="0" lvl="0" indent="0" algn="l" rtl="0">
              <a:lnSpc>
                <a:spcPct val="90000"/>
              </a:lnSpc>
              <a:spcBef>
                <a:spcPts val="0"/>
              </a:spcBef>
              <a:spcAft>
                <a:spcPts val="0"/>
              </a:spcAft>
              <a:buClr>
                <a:srgbClr val="313131"/>
              </a:buClr>
              <a:buSzPts val="3400"/>
              <a:buFont typeface="Calibri"/>
              <a:buNone/>
            </a:pPr>
            <a:endParaRPr dirty="0"/>
          </a:p>
        </p:txBody>
      </p:sp>
    </p:spTree>
    <p:extLst>
      <p:ext uri="{BB962C8B-B14F-4D97-AF65-F5344CB8AC3E}">
        <p14:creationId xmlns:p14="http://schemas.microsoft.com/office/powerpoint/2010/main" val="118382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50" fill="hold"/>
                                        <p:tgtEl>
                                          <p:spTgt spid="4">
                                            <p:txEl>
                                              <p:pRg st="4" end="4"/>
                                            </p:txEl>
                                          </p:spTgt>
                                        </p:tgtEl>
                                        <p:attrNameLst>
                                          <p:attrName>style.color</p:attrName>
                                        </p:attrNameLst>
                                      </p:cBhvr>
                                      <p:to>
                                        <a:srgbClr val="00B1EF"/>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2;p19">
            <a:extLst>
              <a:ext uri="{FF2B5EF4-FFF2-40B4-BE49-F238E27FC236}">
                <a16:creationId xmlns:a16="http://schemas.microsoft.com/office/drawing/2014/main" id="{ABCD3CAC-5E13-8243-9189-4E0AC463EE3A}"/>
              </a:ext>
            </a:extLst>
          </p:cNvPr>
          <p:cNvSpPr/>
          <p:nvPr/>
        </p:nvSpPr>
        <p:spPr>
          <a:xfrm>
            <a:off x="0" y="0"/>
            <a:ext cx="5565913" cy="6858000"/>
          </a:xfrm>
          <a:prstGeom prst="rect">
            <a:avLst/>
          </a:prstGeom>
          <a:solidFill>
            <a:srgbClr val="8C857B">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 name="Google Shape;144;p19">
            <a:extLst>
              <a:ext uri="{FF2B5EF4-FFF2-40B4-BE49-F238E27FC236}">
                <a16:creationId xmlns:a16="http://schemas.microsoft.com/office/drawing/2014/main" id="{DDA82F8A-60D5-564B-A6B5-A94D24B2CC1A}"/>
              </a:ext>
            </a:extLst>
          </p:cNvPr>
          <p:cNvSpPr txBox="1"/>
          <p:nvPr/>
        </p:nvSpPr>
        <p:spPr>
          <a:xfrm>
            <a:off x="400088" y="745288"/>
            <a:ext cx="4907919" cy="558217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313131"/>
              </a:buClr>
              <a:buSzPts val="3400"/>
              <a:buFont typeface="Calibri"/>
              <a:buNone/>
            </a:pPr>
            <a:r>
              <a:rPr lang="en-US" sz="3400" b="1" dirty="0">
                <a:solidFill>
                  <a:schemeClr val="accent6">
                    <a:lumMod val="50000"/>
                  </a:schemeClr>
                </a:solidFill>
                <a:latin typeface="Calibri"/>
                <a:ea typeface="Calibri"/>
                <a:cs typeface="Calibri"/>
                <a:sym typeface="Calibri"/>
              </a:rPr>
              <a:t>QUESTION 3:</a:t>
            </a:r>
          </a:p>
          <a:p>
            <a:pPr>
              <a:lnSpc>
                <a:spcPct val="90000"/>
              </a:lnSpc>
              <a:buClr>
                <a:srgbClr val="313131"/>
              </a:buClr>
              <a:buSzPts val="3400"/>
            </a:pPr>
            <a:endParaRPr lang="en-US" sz="3400" b="1" dirty="0">
              <a:solidFill>
                <a:srgbClr val="313131"/>
              </a:solidFill>
              <a:latin typeface="Calibri"/>
              <a:cs typeface="Calibri"/>
            </a:endParaRPr>
          </a:p>
          <a:p>
            <a:pPr>
              <a:lnSpc>
                <a:spcPct val="90000"/>
              </a:lnSpc>
              <a:buClr>
                <a:srgbClr val="313131"/>
              </a:buClr>
              <a:buSzPts val="3400"/>
            </a:pPr>
            <a:r>
              <a:rPr lang="en-US" sz="3400" b="1" dirty="0">
                <a:solidFill>
                  <a:srgbClr val="313131"/>
                </a:solidFill>
                <a:latin typeface="Calibri"/>
                <a:cs typeface="Calibri"/>
              </a:rPr>
              <a:t>How can households reply to the census?</a:t>
            </a:r>
          </a:p>
          <a:p>
            <a:pPr>
              <a:lnSpc>
                <a:spcPct val="90000"/>
              </a:lnSpc>
              <a:buClr>
                <a:srgbClr val="313131"/>
              </a:buClr>
              <a:buSzPts val="3400"/>
            </a:pPr>
            <a:endParaRPr lang="en-US" sz="3400" b="1" dirty="0">
              <a:solidFill>
                <a:srgbClr val="313131"/>
              </a:solidFill>
              <a:latin typeface="Calibri"/>
              <a:cs typeface="Calibri"/>
            </a:endParaRPr>
          </a:p>
          <a:p>
            <a:pPr>
              <a:lnSpc>
                <a:spcPct val="90000"/>
              </a:lnSpc>
              <a:buClr>
                <a:srgbClr val="313131"/>
              </a:buClr>
              <a:buSzPts val="3400"/>
            </a:pPr>
            <a:endParaRPr lang="en-US" sz="3400" b="1" dirty="0">
              <a:solidFill>
                <a:srgbClr val="313131"/>
              </a:solidFill>
              <a:latin typeface="Calibri"/>
              <a:cs typeface="Calibri"/>
            </a:endParaRPr>
          </a:p>
          <a:p>
            <a:pPr marL="514350" indent="-514350">
              <a:lnSpc>
                <a:spcPct val="90000"/>
              </a:lnSpc>
              <a:buClr>
                <a:srgbClr val="313131"/>
              </a:buClr>
              <a:buSzPct val="100000"/>
              <a:buAutoNum type="alphaUcPeriod"/>
            </a:pPr>
            <a:r>
              <a:rPr lang="en-US" sz="2800" b="1" dirty="0">
                <a:solidFill>
                  <a:srgbClr val="313131"/>
                </a:solidFill>
                <a:latin typeface="Calibri"/>
                <a:cs typeface="Calibri"/>
              </a:rPr>
              <a:t>Internet only</a:t>
            </a:r>
          </a:p>
          <a:p>
            <a:pPr marL="514350" indent="-514350">
              <a:lnSpc>
                <a:spcPct val="90000"/>
              </a:lnSpc>
              <a:buClr>
                <a:srgbClr val="313131"/>
              </a:buClr>
              <a:buSzPct val="100000"/>
              <a:buAutoNum type="alphaUcPeriod"/>
            </a:pPr>
            <a:r>
              <a:rPr lang="en-US" sz="2800" b="1" dirty="0">
                <a:solidFill>
                  <a:srgbClr val="313131"/>
                </a:solidFill>
                <a:latin typeface="Calibri"/>
                <a:cs typeface="Calibri"/>
              </a:rPr>
              <a:t>Paper only</a:t>
            </a:r>
          </a:p>
          <a:p>
            <a:pPr marL="514350" indent="-514350">
              <a:lnSpc>
                <a:spcPct val="90000"/>
              </a:lnSpc>
              <a:buClr>
                <a:srgbClr val="313131"/>
              </a:buClr>
              <a:buSzPct val="100000"/>
              <a:buAutoNum type="alphaUcPeriod"/>
            </a:pPr>
            <a:r>
              <a:rPr lang="en-US" sz="2800" b="1" dirty="0">
                <a:solidFill>
                  <a:srgbClr val="313131"/>
                </a:solidFill>
                <a:latin typeface="Calibri"/>
                <a:cs typeface="Calibri"/>
              </a:rPr>
              <a:t>Internet, phone, or paper questionnaire </a:t>
            </a:r>
          </a:p>
          <a:p>
            <a:pPr marL="514350" indent="-514350">
              <a:lnSpc>
                <a:spcPct val="90000"/>
              </a:lnSpc>
              <a:buClr>
                <a:srgbClr val="313131"/>
              </a:buClr>
              <a:buSzPts val="3400"/>
              <a:buAutoNum type="alphaUcPeriod"/>
            </a:pPr>
            <a:endParaRPr lang="en-US" sz="2800" b="1" dirty="0">
              <a:solidFill>
                <a:srgbClr val="313131"/>
              </a:solidFill>
              <a:latin typeface="Calibri"/>
              <a:cs typeface="Calibri"/>
            </a:endParaRPr>
          </a:p>
          <a:p>
            <a:pPr marL="342900" indent="-342900">
              <a:lnSpc>
                <a:spcPct val="90000"/>
              </a:lnSpc>
              <a:buClr>
                <a:srgbClr val="313131"/>
              </a:buClr>
              <a:buSzPts val="3400"/>
              <a:buAutoNum type="alphaUcPeriod"/>
            </a:pPr>
            <a:endParaRPr lang="en-US" dirty="0"/>
          </a:p>
          <a:p>
            <a:pPr marL="342900" indent="-342900">
              <a:lnSpc>
                <a:spcPct val="90000"/>
              </a:lnSpc>
              <a:buClr>
                <a:srgbClr val="313131"/>
              </a:buClr>
              <a:buSzPts val="3400"/>
              <a:buAutoNum type="alphaUcPeriod"/>
            </a:pPr>
            <a:endParaRPr lang="en-US" dirty="0"/>
          </a:p>
          <a:p>
            <a:pPr marL="0" marR="0" lvl="0" indent="0" algn="l" rtl="0">
              <a:lnSpc>
                <a:spcPct val="90000"/>
              </a:lnSpc>
              <a:spcBef>
                <a:spcPts val="0"/>
              </a:spcBef>
              <a:spcAft>
                <a:spcPts val="0"/>
              </a:spcAft>
              <a:buClr>
                <a:srgbClr val="313131"/>
              </a:buClr>
              <a:buSzPts val="3400"/>
              <a:buFont typeface="Calibri"/>
              <a:buNone/>
            </a:pPr>
            <a:endParaRPr dirty="0"/>
          </a:p>
        </p:txBody>
      </p:sp>
      <p:sp>
        <p:nvSpPr>
          <p:cNvPr id="5" name="Google Shape;145;p19">
            <a:extLst>
              <a:ext uri="{FF2B5EF4-FFF2-40B4-BE49-F238E27FC236}">
                <a16:creationId xmlns:a16="http://schemas.microsoft.com/office/drawing/2014/main" id="{8502AF40-29BB-CF41-AF53-314F29AF94FC}"/>
              </a:ext>
            </a:extLst>
          </p:cNvPr>
          <p:cNvSpPr/>
          <p:nvPr/>
        </p:nvSpPr>
        <p:spPr>
          <a:xfrm>
            <a:off x="418859" y="6428657"/>
            <a:ext cx="217880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cxnSp>
        <p:nvCxnSpPr>
          <p:cNvPr id="6" name="Google Shape;146;p19">
            <a:extLst>
              <a:ext uri="{FF2B5EF4-FFF2-40B4-BE49-F238E27FC236}">
                <a16:creationId xmlns:a16="http://schemas.microsoft.com/office/drawing/2014/main" id="{F50B766B-63A7-164D-9D5B-91582BC62A91}"/>
              </a:ext>
            </a:extLst>
          </p:cNvPr>
          <p:cNvCxnSpPr/>
          <p:nvPr/>
        </p:nvCxnSpPr>
        <p:spPr>
          <a:xfrm>
            <a:off x="446980" y="3358662"/>
            <a:ext cx="914400" cy="0"/>
          </a:xfrm>
          <a:prstGeom prst="straightConnector1">
            <a:avLst/>
          </a:prstGeom>
          <a:noFill/>
          <a:ln w="28575" cap="flat" cmpd="sng">
            <a:solidFill>
              <a:srgbClr val="4A7729"/>
            </a:solidFill>
            <a:prstDash val="solid"/>
            <a:miter lim="800000"/>
            <a:headEnd type="none" w="sm" len="sm"/>
            <a:tailEnd type="none" w="sm" len="sm"/>
          </a:ln>
        </p:spPr>
      </p:cxnSp>
      <p:sp>
        <p:nvSpPr>
          <p:cNvPr id="7" name="Google Shape;144;p19">
            <a:extLst>
              <a:ext uri="{FF2B5EF4-FFF2-40B4-BE49-F238E27FC236}">
                <a16:creationId xmlns:a16="http://schemas.microsoft.com/office/drawing/2014/main" id="{E42AE87A-B97B-3E40-AAFC-1A8796E1D0E9}"/>
              </a:ext>
            </a:extLst>
          </p:cNvPr>
          <p:cNvSpPr txBox="1"/>
          <p:nvPr/>
        </p:nvSpPr>
        <p:spPr>
          <a:xfrm>
            <a:off x="6302795" y="745288"/>
            <a:ext cx="4907919" cy="460573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313131"/>
              </a:buClr>
              <a:buSzPts val="3400"/>
              <a:buFont typeface="Calibri"/>
              <a:buNone/>
            </a:pPr>
            <a:r>
              <a:rPr lang="en-US" sz="3400" b="1" dirty="0">
                <a:solidFill>
                  <a:srgbClr val="00B0F0"/>
                </a:solidFill>
                <a:latin typeface="Calibri"/>
                <a:ea typeface="Calibri"/>
                <a:cs typeface="Calibri"/>
                <a:sym typeface="Calibri"/>
              </a:rPr>
              <a:t>ANSWER:</a:t>
            </a:r>
          </a:p>
          <a:p>
            <a:pPr>
              <a:lnSpc>
                <a:spcPct val="90000"/>
              </a:lnSpc>
              <a:buClr>
                <a:srgbClr val="313131"/>
              </a:buClr>
              <a:buSzPts val="3400"/>
            </a:pPr>
            <a:endParaRPr lang="en-US" sz="3400" b="1" dirty="0">
              <a:solidFill>
                <a:srgbClr val="313131"/>
              </a:solidFill>
              <a:latin typeface="Calibri"/>
              <a:cs typeface="Calibri"/>
            </a:endParaRPr>
          </a:p>
          <a:p>
            <a:pPr>
              <a:lnSpc>
                <a:spcPct val="90000"/>
              </a:lnSpc>
              <a:buClr>
                <a:srgbClr val="313131"/>
              </a:buClr>
              <a:buSzPts val="3400"/>
            </a:pPr>
            <a:r>
              <a:rPr lang="en-US" sz="3400" b="1" dirty="0">
                <a:solidFill>
                  <a:srgbClr val="313131"/>
                </a:solidFill>
                <a:latin typeface="Calibri"/>
                <a:cs typeface="Calibri"/>
              </a:rPr>
              <a:t>C. Internet, phone, or paper questionnaire </a:t>
            </a:r>
          </a:p>
          <a:p>
            <a:pPr>
              <a:lnSpc>
                <a:spcPct val="90000"/>
              </a:lnSpc>
              <a:buClr>
                <a:srgbClr val="313131"/>
              </a:buClr>
              <a:buSzPts val="3400"/>
            </a:pPr>
            <a:endParaRPr lang="en-US" sz="3400" b="1" dirty="0">
              <a:solidFill>
                <a:srgbClr val="313131"/>
              </a:solidFill>
              <a:latin typeface="Calibri"/>
              <a:cs typeface="Calibri"/>
            </a:endParaRPr>
          </a:p>
          <a:p>
            <a:pPr>
              <a:lnSpc>
                <a:spcPct val="90000"/>
              </a:lnSpc>
              <a:buClr>
                <a:srgbClr val="313131"/>
              </a:buClr>
              <a:buSzPts val="3400"/>
            </a:pPr>
            <a:endParaRPr lang="en-US" sz="3400" b="1" dirty="0">
              <a:solidFill>
                <a:srgbClr val="313131"/>
              </a:solidFill>
              <a:latin typeface="Calibri"/>
              <a:cs typeface="Calibri"/>
            </a:endParaRPr>
          </a:p>
          <a:p>
            <a:pPr>
              <a:lnSpc>
                <a:spcPct val="90000"/>
              </a:lnSpc>
              <a:buClr>
                <a:srgbClr val="313131"/>
              </a:buClr>
              <a:buSzPts val="3400"/>
            </a:pPr>
            <a:r>
              <a:rPr lang="en-US" sz="2800" b="1" dirty="0">
                <a:solidFill>
                  <a:srgbClr val="313131"/>
                </a:solidFill>
                <a:latin typeface="Calibri"/>
                <a:cs typeface="Calibri"/>
              </a:rPr>
              <a:t>Non-census employees are not allowed to fill out another person’s form on line or on paper.</a:t>
            </a:r>
            <a:endParaRPr dirty="0"/>
          </a:p>
        </p:txBody>
      </p:sp>
    </p:spTree>
    <p:extLst>
      <p:ext uri="{BB962C8B-B14F-4D97-AF65-F5344CB8AC3E}">
        <p14:creationId xmlns:p14="http://schemas.microsoft.com/office/powerpoint/2010/main" val="128662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50" fill="hold"/>
                                        <p:tgtEl>
                                          <p:spTgt spid="4">
                                            <p:txEl>
                                              <p:pRg st="7" end="7"/>
                                            </p:txEl>
                                          </p:spTgt>
                                        </p:tgtEl>
                                        <p:attrNameLst>
                                          <p:attrName>style.color</p:attrName>
                                        </p:attrNameLst>
                                      </p:cBhvr>
                                      <p:to>
                                        <a:srgbClr val="00B1EF"/>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4;p19">
            <a:extLst>
              <a:ext uri="{FF2B5EF4-FFF2-40B4-BE49-F238E27FC236}">
                <a16:creationId xmlns:a16="http://schemas.microsoft.com/office/drawing/2014/main" id="{DDA82F8A-60D5-564B-A6B5-A94D24B2CC1A}"/>
              </a:ext>
            </a:extLst>
          </p:cNvPr>
          <p:cNvSpPr txBox="1"/>
          <p:nvPr/>
        </p:nvSpPr>
        <p:spPr>
          <a:xfrm>
            <a:off x="7012096" y="398584"/>
            <a:ext cx="4907919" cy="590543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313131"/>
              </a:buClr>
              <a:buSzPts val="3400"/>
              <a:buFont typeface="Calibri"/>
              <a:buNone/>
            </a:pPr>
            <a:r>
              <a:rPr lang="en-US" sz="3400" b="1" dirty="0">
                <a:solidFill>
                  <a:schemeClr val="accent6">
                    <a:lumMod val="50000"/>
                  </a:schemeClr>
                </a:solidFill>
                <a:latin typeface="Calibri"/>
                <a:ea typeface="Calibri"/>
                <a:cs typeface="Calibri"/>
                <a:sym typeface="Calibri"/>
              </a:rPr>
              <a:t>QUESTION 4:</a:t>
            </a:r>
          </a:p>
          <a:p>
            <a:pPr>
              <a:lnSpc>
                <a:spcPct val="90000"/>
              </a:lnSpc>
              <a:buClr>
                <a:srgbClr val="313131"/>
              </a:buClr>
              <a:buSzPts val="3400"/>
            </a:pPr>
            <a:endParaRPr lang="en-US" sz="3400" b="1" dirty="0">
              <a:solidFill>
                <a:srgbClr val="313131"/>
              </a:solidFill>
              <a:latin typeface="Calibri"/>
              <a:cs typeface="Calibri"/>
            </a:endParaRPr>
          </a:p>
          <a:p>
            <a:pPr>
              <a:lnSpc>
                <a:spcPct val="90000"/>
              </a:lnSpc>
              <a:buClr>
                <a:srgbClr val="313131"/>
              </a:buClr>
              <a:buSzPts val="3400"/>
            </a:pPr>
            <a:r>
              <a:rPr lang="en-US" sz="3400" b="1" dirty="0">
                <a:solidFill>
                  <a:srgbClr val="313131"/>
                </a:solidFill>
                <a:latin typeface="Calibri"/>
                <a:cs typeface="Calibri"/>
              </a:rPr>
              <a:t>What questions will be asked on the 2020 census? </a:t>
            </a:r>
          </a:p>
          <a:p>
            <a:pPr>
              <a:lnSpc>
                <a:spcPct val="90000"/>
              </a:lnSpc>
              <a:buClr>
                <a:srgbClr val="313131"/>
              </a:buClr>
              <a:buSzPts val="3400"/>
            </a:pPr>
            <a:endParaRPr lang="en-US" sz="3400" b="1" dirty="0">
              <a:solidFill>
                <a:srgbClr val="313131"/>
              </a:solidFill>
              <a:latin typeface="Calibri"/>
              <a:cs typeface="Calibri"/>
            </a:endParaRPr>
          </a:p>
          <a:p>
            <a:pPr marL="514350" indent="-514350">
              <a:lnSpc>
                <a:spcPct val="90000"/>
              </a:lnSpc>
              <a:buClr>
                <a:srgbClr val="313131"/>
              </a:buClr>
              <a:buSzPct val="100000"/>
              <a:buAutoNum type="alphaUcPeriod"/>
            </a:pPr>
            <a:r>
              <a:rPr lang="en-US" sz="2400" b="1" dirty="0">
                <a:solidFill>
                  <a:srgbClr val="313131"/>
                </a:solidFill>
                <a:latin typeface="Calibri"/>
                <a:cs typeface="Calibri"/>
              </a:rPr>
              <a:t>Name</a:t>
            </a:r>
          </a:p>
          <a:p>
            <a:pPr marL="514350" indent="-514350">
              <a:lnSpc>
                <a:spcPct val="90000"/>
              </a:lnSpc>
              <a:buClr>
                <a:srgbClr val="313131"/>
              </a:buClr>
              <a:buSzPct val="100000"/>
              <a:buAutoNum type="alphaUcPeriod"/>
            </a:pPr>
            <a:r>
              <a:rPr lang="en-US" sz="2400" b="1" dirty="0">
                <a:solidFill>
                  <a:srgbClr val="313131"/>
                </a:solidFill>
                <a:latin typeface="Calibri"/>
                <a:cs typeface="Calibri"/>
              </a:rPr>
              <a:t>Relationship to owner or renter of home</a:t>
            </a:r>
          </a:p>
          <a:p>
            <a:pPr marL="514350" indent="-514350">
              <a:lnSpc>
                <a:spcPct val="90000"/>
              </a:lnSpc>
              <a:buClr>
                <a:srgbClr val="313131"/>
              </a:buClr>
              <a:buSzPct val="100000"/>
              <a:buAutoNum type="alphaUcPeriod"/>
            </a:pPr>
            <a:r>
              <a:rPr lang="en-US" sz="2400" b="1" dirty="0">
                <a:solidFill>
                  <a:srgbClr val="313131"/>
                </a:solidFill>
                <a:latin typeface="Calibri"/>
                <a:cs typeface="Calibri"/>
              </a:rPr>
              <a:t>Sex</a:t>
            </a:r>
          </a:p>
          <a:p>
            <a:pPr marL="514350" indent="-514350">
              <a:lnSpc>
                <a:spcPct val="90000"/>
              </a:lnSpc>
              <a:buClr>
                <a:srgbClr val="313131"/>
              </a:buClr>
              <a:buSzPct val="100000"/>
              <a:buAutoNum type="alphaUcPeriod"/>
            </a:pPr>
            <a:r>
              <a:rPr lang="en-US" sz="2400" b="1" dirty="0">
                <a:solidFill>
                  <a:srgbClr val="313131"/>
                </a:solidFill>
                <a:latin typeface="Calibri"/>
                <a:cs typeface="Calibri"/>
              </a:rPr>
              <a:t>Age</a:t>
            </a:r>
          </a:p>
          <a:p>
            <a:pPr marL="514350" indent="-514350">
              <a:lnSpc>
                <a:spcPct val="90000"/>
              </a:lnSpc>
              <a:buClr>
                <a:srgbClr val="313131"/>
              </a:buClr>
              <a:buSzPct val="100000"/>
              <a:buAutoNum type="alphaUcPeriod"/>
            </a:pPr>
            <a:r>
              <a:rPr lang="en-US" sz="2400" b="1" dirty="0">
                <a:solidFill>
                  <a:srgbClr val="313131"/>
                </a:solidFill>
                <a:latin typeface="Calibri"/>
                <a:cs typeface="Calibri"/>
              </a:rPr>
              <a:t>Date of Birth</a:t>
            </a:r>
          </a:p>
          <a:p>
            <a:pPr marL="514350" indent="-514350">
              <a:lnSpc>
                <a:spcPct val="90000"/>
              </a:lnSpc>
              <a:buClr>
                <a:srgbClr val="313131"/>
              </a:buClr>
              <a:buSzPct val="100000"/>
              <a:buAutoNum type="alphaUcPeriod"/>
            </a:pPr>
            <a:r>
              <a:rPr lang="en-US" sz="2400" b="1" dirty="0">
                <a:solidFill>
                  <a:srgbClr val="313131"/>
                </a:solidFill>
                <a:latin typeface="Calibri"/>
                <a:cs typeface="Calibri"/>
              </a:rPr>
              <a:t>Hispanic Origin</a:t>
            </a:r>
          </a:p>
          <a:p>
            <a:pPr marL="514350" indent="-514350">
              <a:lnSpc>
                <a:spcPct val="90000"/>
              </a:lnSpc>
              <a:buClr>
                <a:srgbClr val="313131"/>
              </a:buClr>
              <a:buSzPct val="100000"/>
              <a:buAutoNum type="alphaUcPeriod"/>
            </a:pPr>
            <a:r>
              <a:rPr lang="en-US" sz="2400" b="1" dirty="0">
                <a:solidFill>
                  <a:srgbClr val="313131"/>
                </a:solidFill>
                <a:latin typeface="Calibri"/>
                <a:cs typeface="Calibri"/>
              </a:rPr>
              <a:t>Race</a:t>
            </a:r>
          </a:p>
          <a:p>
            <a:pPr marL="514350" indent="-514350">
              <a:lnSpc>
                <a:spcPct val="90000"/>
              </a:lnSpc>
              <a:buClr>
                <a:srgbClr val="313131"/>
              </a:buClr>
              <a:buSzPct val="100000"/>
              <a:buAutoNum type="alphaUcPeriod"/>
            </a:pPr>
            <a:r>
              <a:rPr lang="en-US" sz="2400" b="1" dirty="0">
                <a:solidFill>
                  <a:srgbClr val="313131"/>
                </a:solidFill>
                <a:latin typeface="Calibri"/>
                <a:cs typeface="Calibri"/>
              </a:rPr>
              <a:t>All of the above </a:t>
            </a:r>
          </a:p>
        </p:txBody>
      </p:sp>
      <p:sp>
        <p:nvSpPr>
          <p:cNvPr id="5" name="Google Shape;145;p19">
            <a:extLst>
              <a:ext uri="{FF2B5EF4-FFF2-40B4-BE49-F238E27FC236}">
                <a16:creationId xmlns:a16="http://schemas.microsoft.com/office/drawing/2014/main" id="{8502AF40-29BB-CF41-AF53-314F29AF94FC}"/>
              </a:ext>
            </a:extLst>
          </p:cNvPr>
          <p:cNvSpPr/>
          <p:nvPr/>
        </p:nvSpPr>
        <p:spPr>
          <a:xfrm>
            <a:off x="418859" y="6428657"/>
            <a:ext cx="2178802"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dirty="0">
                <a:solidFill>
                  <a:srgbClr val="6BA4B8"/>
                </a:solidFill>
                <a:latin typeface="Arial"/>
                <a:ea typeface="Arial"/>
                <a:cs typeface="Arial"/>
                <a:sym typeface="Arial"/>
              </a:rPr>
              <a:t>2020 Census Grantee Convening</a:t>
            </a:r>
            <a:endParaRPr dirty="0"/>
          </a:p>
        </p:txBody>
      </p:sp>
      <p:cxnSp>
        <p:nvCxnSpPr>
          <p:cNvPr id="6" name="Google Shape;146;p19">
            <a:extLst>
              <a:ext uri="{FF2B5EF4-FFF2-40B4-BE49-F238E27FC236}">
                <a16:creationId xmlns:a16="http://schemas.microsoft.com/office/drawing/2014/main" id="{F50B766B-63A7-164D-9D5B-91582BC62A91}"/>
              </a:ext>
            </a:extLst>
          </p:cNvPr>
          <p:cNvCxnSpPr/>
          <p:nvPr/>
        </p:nvCxnSpPr>
        <p:spPr>
          <a:xfrm>
            <a:off x="7030867" y="3077308"/>
            <a:ext cx="914400" cy="0"/>
          </a:xfrm>
          <a:prstGeom prst="straightConnector1">
            <a:avLst/>
          </a:prstGeom>
          <a:noFill/>
          <a:ln w="28575" cap="flat" cmpd="sng">
            <a:solidFill>
              <a:srgbClr val="4A7729"/>
            </a:solidFill>
            <a:prstDash val="solid"/>
            <a:miter lim="800000"/>
            <a:headEnd type="none" w="sm" len="sm"/>
            <a:tailEnd type="none" w="sm" len="sm"/>
          </a:ln>
        </p:spPr>
      </p:cxnSp>
      <p:pic>
        <p:nvPicPr>
          <p:cNvPr id="10" name="Picture 9">
            <a:extLst>
              <a:ext uri="{FF2B5EF4-FFF2-40B4-BE49-F238E27FC236}">
                <a16:creationId xmlns:a16="http://schemas.microsoft.com/office/drawing/2014/main" id="{8F6BCFB1-CEC1-9B47-B3F2-2F468EFC3D53}"/>
              </a:ext>
            </a:extLst>
          </p:cNvPr>
          <p:cNvPicPr>
            <a:picLocks noChangeAspect="1"/>
          </p:cNvPicPr>
          <p:nvPr/>
        </p:nvPicPr>
        <p:blipFill rotWithShape="1">
          <a:blip r:embed="rId3">
            <a:grayscl/>
          </a:blip>
          <a:srcRect t="30822"/>
          <a:stretch/>
        </p:blipFill>
        <p:spPr>
          <a:xfrm>
            <a:off x="-203302" y="-70339"/>
            <a:ext cx="6810618" cy="7069015"/>
          </a:xfrm>
          <a:prstGeom prst="rect">
            <a:avLst/>
          </a:prstGeom>
        </p:spPr>
      </p:pic>
      <p:sp>
        <p:nvSpPr>
          <p:cNvPr id="11" name="Rectangle 10">
            <a:extLst>
              <a:ext uri="{FF2B5EF4-FFF2-40B4-BE49-F238E27FC236}">
                <a16:creationId xmlns:a16="http://schemas.microsoft.com/office/drawing/2014/main" id="{E15C72F4-BA3E-214C-9ECE-C914DCCE1818}"/>
              </a:ext>
            </a:extLst>
          </p:cNvPr>
          <p:cNvSpPr/>
          <p:nvPr/>
        </p:nvSpPr>
        <p:spPr>
          <a:xfrm>
            <a:off x="-307506" y="-46893"/>
            <a:ext cx="6888670" cy="7057292"/>
          </a:xfrm>
          <a:prstGeom prst="rect">
            <a:avLst/>
          </a:prstGeom>
          <a:solidFill>
            <a:schemeClr val="accent6">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320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50" fill="hold"/>
                                        <p:tgtEl>
                                          <p:spTgt spid="4">
                                            <p:txEl>
                                              <p:pRg st="11" end="11"/>
                                            </p:txEl>
                                          </p:spTgt>
                                        </p:tgtEl>
                                        <p:attrNameLst>
                                          <p:attrName>style.color</p:attrName>
                                        </p:attrNameLst>
                                      </p:cBhvr>
                                      <p:to>
                                        <a:srgbClr val="00B1E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TotalTime>
  <Words>1729</Words>
  <Application>Microsoft Macintosh PowerPoint</Application>
  <PresentationFormat>Widescreen</PresentationFormat>
  <Paragraphs>245</Paragraphs>
  <Slides>37</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Franklin Gothic Book</vt:lpstr>
      <vt:lpstr>Segoe UI</vt:lpstr>
      <vt:lpstr>Office Theme</vt:lpstr>
      <vt:lpstr>Welcome to Southeast Michigan Counts 2020 Inaugural Grantee Convening</vt:lpstr>
      <vt:lpstr>The Community Foundation supports donors and their charitable intentions, and funds, develops and nurtures programs that create lasting positive benefits for the region.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Community Foundation is working with organizations that are mobilizing communities for the 2020 Census.</vt:lpstr>
      <vt:lpstr>PowerPoint Presentation</vt:lpstr>
      <vt:lpstr>English and these 12 languages account for languages spoken in over 99% of all households in the country.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are collecting information and area Complete Count Committee activity on our site, and anyone can use what we have listed there.</vt:lpstr>
      <vt:lpstr>Sequencing targeted messages can help keep your communities engaged.</vt:lpstr>
      <vt:lpstr>The Census Bureau developed six mindsets and eight tract segmentations that may be helpful when crafting your communications.</vt:lpstr>
      <vt:lpstr>PowerPoint Presentation</vt:lpstr>
      <vt:lpstr>Tailor messages reflective of your specific audiences.</vt:lpstr>
      <vt:lpstr>PowerPoint Presentation</vt:lpstr>
      <vt:lpstr>PowerPoint Presentation</vt:lpstr>
      <vt:lpstr>PowerPoint Presentation</vt:lpstr>
      <vt:lpstr>CFSEM.org/Census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Southeast Michigan Counts 2020 Inaugural Grantee Convening</dc:title>
  <cp:lastModifiedBy>Microsoft Office User</cp:lastModifiedBy>
  <cp:revision>30</cp:revision>
  <dcterms:modified xsi:type="dcterms:W3CDTF">2019-08-08T15:21:59Z</dcterms:modified>
</cp:coreProperties>
</file>